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3"/>
  </p:notesMasterIdLst>
  <p:sldIdLst>
    <p:sldId id="360" r:id="rId5"/>
    <p:sldId id="356" r:id="rId6"/>
    <p:sldId id="354" r:id="rId7"/>
    <p:sldId id="363" r:id="rId8"/>
    <p:sldId id="364" r:id="rId9"/>
    <p:sldId id="368" r:id="rId10"/>
    <p:sldId id="362" r:id="rId11"/>
    <p:sldId id="361" r:id="rId12"/>
    <p:sldId id="375" r:id="rId13"/>
    <p:sldId id="359" r:id="rId14"/>
    <p:sldId id="367" r:id="rId15"/>
    <p:sldId id="374" r:id="rId16"/>
    <p:sldId id="373" r:id="rId17"/>
    <p:sldId id="369" r:id="rId18"/>
    <p:sldId id="370" r:id="rId19"/>
    <p:sldId id="371" r:id="rId20"/>
    <p:sldId id="376" r:id="rId21"/>
    <p:sldId id="329" r:id="rId22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66" userDrawn="1">
          <p15:clr>
            <a:srgbClr val="A4A3A4"/>
          </p15:clr>
        </p15:guide>
        <p15:guide id="3" pos="7423" userDrawn="1">
          <p15:clr>
            <a:srgbClr val="A4A3A4"/>
          </p15:clr>
        </p15:guide>
        <p15:guide id="4" orient="horz" pos="1281" userDrawn="1">
          <p15:clr>
            <a:srgbClr val="A4A3A4"/>
          </p15:clr>
        </p15:guide>
        <p15:guide id="5" orient="horz" pos="3932" userDrawn="1">
          <p15:clr>
            <a:srgbClr val="A4A3A4"/>
          </p15:clr>
        </p15:guide>
        <p15:guide id="6" orient="horz" pos="1110" userDrawn="1">
          <p15:clr>
            <a:srgbClr val="A4A3A4"/>
          </p15:clr>
        </p15:guide>
        <p15:guide id="7" pos="25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80836" autoAdjust="0"/>
  </p:normalViewPr>
  <p:slideViewPr>
    <p:cSldViewPr snapToGrid="0">
      <p:cViewPr varScale="1">
        <p:scale>
          <a:sx n="113" d="100"/>
          <a:sy n="113" d="100"/>
        </p:scale>
        <p:origin x="474" y="102"/>
      </p:cViewPr>
      <p:guideLst>
        <p:guide orient="horz" pos="566"/>
        <p:guide pos="7423"/>
        <p:guide orient="horz" pos="1281"/>
        <p:guide orient="horz" pos="3932"/>
        <p:guide orient="horz" pos="1110"/>
        <p:guide pos="25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10:06:07.5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65 25 24575,'1'0'0,"0"0"0,-1 1 0,1-1 0,0 1 0,0-1 0,0 1 0,0 0 0,-1-1 0,1 1 0,0 0 0,0 0 0,-1 0 0,1 0 0,0 0 0,-1 0 0,1 1 0,0-1 0,-1 0 0,1 0 0,-1 1 0,1-1 0,-1 1 0,0-1 0,1 0 0,-1 1 0,0-1 0,0 1 0,1 0 0,-1-1 0,0 1 0,0-1 0,0 1 0,0 1 0,-3 52 0,3-55 0,0 0 0,0 1 0,0-1 0,0 0 0,1 1 0,-1-1 0,0 0 0,0 1 0,0-1 0,0 0 0,0 0 0,0 1 0,0-1 0,0 0 0,0 1 0,0-1 0,0 0 0,0 0 0,1 1 0,-1-1 0,0 0 0,0 0 0,0 0 0,0 1 0,0-1 0,1 0 0,-1 0 0,0 0 0,0 0 0,0 0 0,0 0 0,1 1 0,-1-1 0,0 0 0,0 0 0,0 0 0,0 0 0,1 0 0,-1 0 0,0 0 0,0 0 0,0 0 0,0 0 0,1-1 0,-1 1 0,0 0 0,-9-6 0,9 6 0,-30-11 0,30 11 0,0 0 0,-1 0 0,1 0 0,0 0 0,-1-1 0,1 1 0,0 0 0,-1 0 0,1-1 0,0 1 0,-1 0 0,1-1 0,0 1 0,-1 0 0,1-1 0,0 1 0,0-1 0,0 1 0,-1-1 0,1 1 0,0-1 0,0 1 0,0-1 0,-1 1 0,1-1 0,0 0 0,0 1 0,0-1 0,0 1 0,0-1 0,0 0 0,0 1 0,0-1 0,0 1 0,0-1 0,0 0 0,0 1 0,0-1 0,0 1 0,0-1 0,0 0 0,0 1 0,1-1 0,-1 1 0,0-1 0,0 1 0,0-1 0,1 1 0,-1-1 0,0 1 0,0-1 0,1 1 0,-1 0 0,0-1 0,0 1 0,1-1 0,-1 1 0,0 0 0,1 0 0,-1-1 0,0 1 0,1 0 0,-1 0 0,0 0 0,1-1 0,-1 1 0,1 0 0,11-26 0,14-25 0,-14 48 0,-1 33 0,-11-28 0,1 0 0,-1 0 0,0 0 0,0 0 0,0 0 0,0 0 0,0 1 0,0-1 0,0 0 0,0 0 0,-1 0 0,1 0 0,0 0 0,-1-1 0,1 1 0,-1 0 0,1 0 0,-1 0 0,1 0 0,-1-1 0,0 1 0,0-1 0,1 1 0,-1-1 0,0 1 0,-1 0 0,-1 2 0,0 0 0,1-1 0,-2 0 0,1-1 0,0 1 0,0-1 0,0 0 0,-1 0 0,-4 1 0,4-1 0,0-1 0,0-1 0,0 1 0,0-1 0,1 0 0,-1-1 0,0 0 0,-6-2 0,9 3 0,0-1 0,0 1 0,0-1 0,0 0 0,0 1 0,-1-1 0,1 0 0,0 0 0,0-1 0,0 1 0,0 0 0,0-1 0,1 1 0,-1-1 0,0 1 0,0-1 0,0 1 0,1-1 0,-1 0 0,0 0 0,1 0 0,-1 0 0,1 0 0,-1-2 0,1 2 0,1 0 0,-1 0 0,0 0 0,0 0 0,1 0 0,-1 0 0,1 0 0,-1 0 0,1 0 0,0 0 0,-1 1 0,1-1 0,0 0 0,0 1 0,0-1 0,0 1 0,-1 0 0,1-1 0,0 1 0,0 0 0,0 0 0,1 0 0,-1 0 0,0 0 0,0 1 0,0-1 0,0 1 0,0-1 0,1 1 0,-1-1 0,0 1 0,0 0 0,0 0 0,3 1 0,43-3 0,-43 4-170,1 0-1,-1 0 0,0 0 1,1 1-1,-1 0 0,0 0 1,5 6-1,5 9-6655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10:06:09.9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75 0 24575,'0'3'0,"1"1"0,0-1 0,-1 0 0,1 0 0,1 0 0,-1 0 0,0 0 0,5 5 0,-5-7 0,0 1 0,0-1 0,1 1 0,-1-1 0,0 1 0,-1 0 0,1-1 0,0 1 0,0 0 0,-1 0 0,1-1 0,-1 1 0,0 0 0,0 0 0,1 0 0,-1-1 0,-1 1 0,1 0 0,0 0 0,0 0 0,-1-1 0,1 1 0,-1 0 0,0 0 0,1-1 0,-1 1 0,0 0 0,0-1 0,0 1 0,-1-1 0,-1 3 0,0-2 0,1-1 0,-1 1 0,0 0 0,0-1 0,0 1 0,0-1 0,0 0 0,-1 0 0,1 0 0,0 0 0,0-1 0,-1 1 0,-4-1 0,6 1 0,1-1 0,0 0 0,-1 0 0,1 0 0,-1 0 0,1 0 0,0 0 0,-1 0 0,1 0 0,0-1 0,-1 1 0,1 0 0,0-1 0,-1 1 0,1-1 0,0 1 0,0-1 0,-1 0 0,1 1 0,0-1 0,0 0 0,0 0 0,0 1 0,0-1 0,0 0 0,1 0 0,-1 0 0,0 0 0,0 0 0,1 0 0,-1 0 0,1-1 0,-1 1 0,0-2 0,1 2 0,1 0 0,-1-1 0,0 1 0,1 0 0,0 0 0,-1 0 0,1-1 0,0 1 0,-1 0 0,1 0 0,0 0 0,0 0 0,0 0 0,0 0 0,0 0 0,0 0 0,0 0 0,1 1 0,-1-1 0,0 0 0,0 1 0,1-1 0,-1 1 0,1-1 0,-1 1 0,0-1 0,1 1 0,-1 0 0,1-1 0,-1 1 0,1 0 0,2 0 0,2-1 0,0 1 0,1-1 0,-1 1 0,0 0 0,0 0 0,12 2 0,-16-1 0,0-1 0,0 1 0,0 0 0,0 0 0,-1 0 0,1 0 0,0 0 0,0 0 0,-1 1 0,1-1 0,-1 0 0,1 1 0,-1-1 0,0 1 0,1-1 0,-1 1 0,0 0 0,0-1 0,0 1 0,-1 0 0,1 0 0,0-1 0,-1 1 0,1 0 0,-1 0 0,0 3 0,0-4 0,0 0 0,0 0 0,0 0 0,0 0 0,0 1 0,-1-1 0,1 0 0,0 0 0,-1 0 0,1 0 0,-1 0 0,0 0 0,1 0 0,-1 0 0,0 0 0,0 0 0,1 0 0,-1 0 0,0-1 0,0 1 0,0 0 0,0 0 0,0-1 0,0 1 0,-1-1 0,1 1 0,0-1 0,0 1 0,0-1 0,-1 0 0,1 1 0,0-1 0,-1 0 0,1 0 0,0 0 0,-1 0 0,1 0 0,0 0 0,-1 0 0,1 0 0,0 0 0,-2-1 0,2 1 2,0 0-1,-1 0 1,1 0-1,0-1 1,-1 1-1,1 0 1,0-1-1,0 1 1,0-1-1,0 1 1,-1-1-1,1 0 1,0 1-1,0-1 1,0 0-1,0 0 1,1 0-1,-1 0 1,0 1-1,0-1 1,0 0-1,1 0 1,-1 0-1,1 0 1,-1 0-1,1 0 1,-1-1-1,1 1 1,0 0-1,-1 0 1,1 0-1,0 0 1,0 0-1,0 0 1,0-3-1,-4-15-1420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10:06:12.6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104 37 24575,'7'0'0,"-20"-2"0,-50-9 0,63 11 0,-1 0 0,0 0 0,1 1 0,-1-1 0,0 0 0,1 0 0,-1 0 0,0 0 0,0 0 0,1-1 0,-1 1 0,0 0 0,1 0 0,-1 0 0,0 0 0,1 0 0,-1-1 0,1 1 0,-1 0 0,0-1 0,1 1 0,-1 0 0,1-1 0,-1 1 0,1 0 0,-1-1 0,1 1 0,-1-1 0,1 1 0,0 0 0,-1-1 0,1 1 0,0-1 0,0 1 0,-1-1 0,1 1 0,0-1 0,0 1 0,0-1 0,0 0 0,0 1 0,0-1 0,0 1 0,0-1 0,0 1 0,0-1 0,0 1 0,0-1 0,0 1 0,0-1 0,1 1 0,-1-1 0,0 1 0,1-1 0,-1 1 0,0-1 0,1 1 0,-1-1 0,1 1 0,-1 0 0,1-1 0,1 1 0,-1-1 0,0 1 0,1 0 0,-1 0 0,0 0 0,1 0 0,-1 0 0,1 0 0,-1 0 0,0 0 0,1 1 0,-1-1 0,0 0 0,1 1 0,-1-1 0,0 1 0,0-1 0,1 1 0,-1-1 0,0 1 0,0 0 0,0-1 0,0 1 0,0 0 0,0 0 0,0-1 0,0 1 0,-1 0 0,1 0 0,0 0 0,-1 0 0,1 0 0,0 0 0,-1 0 0,0 0 0,1 0 0,-1 0 0,0 0 0,0 0 0,1 0 0,-1 0 0,0 1 0,-1 0 0,12 52 0,-11-52 0,0 0 0,-1-1 0,1 1 0,-1 0 0,1 0 0,-1 0 0,0 0 0,0-1 0,0 1 0,0 0 0,0-1 0,0 1 0,-1-1 0,1 1 0,-1-1 0,1 1 0,-1-1 0,0 0 0,1 1 0,-1-1 0,0 0 0,0 0 0,0 0 0,-4 1 0,5-2 0,-1 0 0,1-1 0,-1 1 0,1 0 0,0 0 0,-1-1 0,1 1 0,0 0 0,-1-1 0,1 1 0,0-1 0,0 1 0,0-1 0,0 0 0,-1 1 0,1-1 0,0 0 0,1 0 0,-1 0 0,0 0 0,0 1 0,0-1 0,1 0 0,-1 0 0,0 0 0,0-2 0,0 2 0,1-1 0,-1 1 0,0 0 0,1 0 0,0-1 0,-1 1 0,1 0 0,0-1 0,0 1 0,0-1 0,0 1 0,0 0 0,0-1 0,1 1 0,-1 0 0,0-1 0,1 1 0,0 0 0,-1 0 0,1-1 0,0 1 0,0 0 0,0 0 0,1-2 0,1 2 0,-1 0 0,1-1 0,0 1 0,0 0 0,0 0 0,0 0 0,0 0 0,0 1 0,0-1 0,0 1 0,0-1 0,0 1 0,1 0 0,-1 0 0,0 0 0,0 0 0,0 0 0,0 1 0,1-1 0,-1 1 0,4 1 0,-5-2 4,0 0 0,1 1 0,-1 0 0,0-1 0,0 1-1,0 0 1,0 0 0,0-1 0,0 1 0,0 1 0,0-1 0,-1 0-1,1 0 1,0 0 0,-1 1 0,1-1 0,-1 1 0,0-1 0,0 1 0,1-1-1,-1 1 1,-1-1 0,1 1 0,0 0 0,0 0 0,-1-1 0,1 1-1,-1 0 1,0 0 0,0 1 0,1-2-33,-1 0 1,0 0-1,0-1 1,0 1-1,0 0 1,0 0-1,0 0 1,0-1-1,0 1 0,0 0 1,-1 0-1,1-1 1,0 1-1,0 0 1,-1 0-1,1-1 1,-1 1-1,1 0 0,-1-1 1,1 1-1,-1 0 1,0-1-1,1 1 1,-1-1-1,0 1 0,0-1 1,0 1-1,1-1 1,-1 1-1,0-1 1,0 0-1,0 1 1,0-1-1,0 0 0,0 1 1,0-1-1,0 0 1,0 0-1,0 0 1,0 0-1,0 0 1,0 0-1,0 0 0,0 0 1,0 0-1,0 0 1,0 0-1,0-1 1,0 1-1,0 0 1,-1-1-1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10:06:16.5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96 2 24575,'0'12'0,"0"18"0,12 3 0,4-17 0,-13-11 0,-19-6 0,-7 9 0,13 4 0,8-13 0,-8-6 0,-14-3 0,-3 14 0,14 7 0,23 0 0,9-14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10:06:19.3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24575,'21'87'0,"11"-52"0,-30-34 0,0-1 0,-1 1 0,1-1 0,0 0 0,-1 1 0,1-1 0,0 0 0,-1 0 0,1 0 0,0 0 0,0 0 0,0 0 0,-1 0 0,1 0 0,0 0 0,0 0 0,-1-1 0,1 1 0,0 0 0,-1-1 0,1 1 0,0-1 0,-1 1 0,1-1 0,-1 0 0,1 1 0,-1-1 0,0 0 0,0 0 0,1 1 0,1-3 0,-1 1 0,0 0 0,0 0 0,0-1 0,0 1 0,-1-1 0,1 1 0,-1-1 0,0 1 0,0-1 0,0 1 0,-1-1 0,1 0 0,-1 1 0,0-1 0,0 0 0,0 1 0,-1-1 0,0 0 0,0 1 0,0-1 0,0 1 0,0-1 0,-1 1 0,1-1 0,-1 1 0,0 0 0,0-1 0,-1 1 0,1 0 0,-1 0 0,0 0 0,1 0 0,-1 0 0,-1 1 0,1-1 0,0 0 0,-1 1 0,1 0 0,-1-1 0,1 1 0,-1 0 0,0 0 0,0 1 0,0-1 0,0 0 0,0 1 0,0-1 0,0 1 0,0 0 0,0 0 0,0 0 0,0 0 0,0 1 0,0-1 0,0 1 0,-5 0 0,10 0 3,-1 0 0,1-1 0,-1 1 1,1 0-1,-1-1 0,1 1 0,0 0 0,-1-1 0,1 1 0,0 0 0,0-1 0,0 1 0,-1-1 0,1 1 0,0-1 0,0 0 0,0 1 1,0-1-1,0 0 0,1 1 0,-1-1 0,0 0 0,0 0 0,0 1 0,0-1 0,0 0 0,1 0 0,-1 0 0,0 0 0,0 0 0,0 0 0,0 0 1,1 0-1,-1-1 0,0 1 0,0 0 0,0 0 0,2-1 0,30-1-204,-31-9-1083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10:06:21.2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 24575,'1'5'0,"0"1"0,0-1 0,1 1 0,0-1 0,0 0 0,0 0 0,1 0 0,1 0 0,-1 0 0,6 6 0,-8-10 0,0 0 0,0 0 0,0 0 0,0 0 0,0 0 0,0 0 0,0 0 0,1 0 0,-1 0 0,0 0 0,1 0 0,-1 0 0,1-1 0,0 1 0,-1 0 0,1-1 0,0 1 0,-1-1 0,1 1 0,0-1 0,0 0 0,0 1 0,0-1 0,-1 0 0,1 0 0,0 0 0,0 0 0,0 0 0,0 0 0,0 0 0,0-1 0,-1 1 0,1 0 0,0-1 0,0 1 0,0-1 0,-1 1 0,1-1 0,0 0 0,-1 1 0,1-1 0,-1 0 0,1 0 0,-1 0 0,2-1 0,-2 1 0,0 0 0,-1 1 0,1-1 0,0 0 0,-1 1 0,1-1 0,-1 0 0,0 1 0,1-1 0,-1 0 0,0 0 0,1 1 0,-1-1 0,0 0 0,0 0 0,0 0 0,0 1 0,0-1 0,0 0 0,0 0 0,-1 0 0,1 1 0,0-1 0,-1 0 0,1 0 0,0 1 0,-1-1 0,0 0 0,1 1 0,-1-1 0,1 0 0,-1 1 0,0-1 0,0 1 0,0-1 0,1 1 0,-1-1 0,0 1 0,0-1 0,0 1 0,0-1 0,0 1 0,0 0 0,0-1 0,0 1 0,0 0 0,-1 0 0,1 0 0,0-1 0,0 1 0,0 0 0,0 0 0,0 0 0,0 0 0,-1 0 0,1 1 0,0-1 0,0 0 0,-2 1 0,1-1 0,0 0 0,-1 0 0,1 0 0,0 1 0,0-1 0,0 1 0,0-1 0,-1 1 0,1 0 0,0-1 0,0 1 0,1 0 0,-1 0 0,0 0 0,0 0 0,1 0 0,-1 0 0,0 0 0,1 1 0,0-1 0,-1 0 0,1 1 0,0-1 0,0 0 0,0 1 0,0-1 0,1 1 0,-1-1 0,0 1 0,1-1 0,0 1 0,-1-1 0,1 1 0,0 0 0,0-1 0,0 1 0,1-1 0,-1 1 0,0-1 0,1 1 0,0-1 0,-1 1 0,1-1 0,1 3 0,-2-3 2,0 0 1,0 0-1,0 1 0,0-1 0,1 0 0,-1 0 0,0 0 1,1 0-1,-1 1 0,1-1 0,0 0 0,-1 0 1,1 0-1,0 0 0,0 0 0,0 0 0,0 0 0,0 0 1,0 0-1,0 0 0,1-1 0,-1 1 0,0 0 1,1 0-1,-1-1 0,1 1 0,-1-1 0,1 1 0,-1-1 1,1 1-1,0-1 0,-1 0 0,1 1 0,0-1 0,-1 0 1,1 0-1,0 0 0,0 0 0,-1 0 0,1 0 1,0 0-1,-1 0 0,1-1 0,0 1 0,-1 0 0,1-1 1,0 1-1,-1-1 0,1 1 0,-1-1 0,1 0 0,-1 1 1,0-1-1,3-1 0,-1 0-47,-1 0 0,0 1 0,0-1 0,0 0 0,0 0 0,0 0 0,-1 0 0,1 0 0,-1 0 0,0-1 0,0 1 0,0 0 0,0 0 0,-1-1 0,1 1 0,-1 0 0,0-1 0,0 1 0,0 0 0,0-1 0,-1 1 0,1 0 0,-1-1 0,0 1 0,0 0 0,0 0 0,0 0 0,0 0 0,-1-1 0,0 1 0,1 0 0,-3-1 0,-23-19-6781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93AEB5-C303-4762-90A0-AF697EB357C4}" type="datetimeFigureOut">
              <a:rPr lang="de-DE" smtClean="0"/>
              <a:t>21.02.2022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0C587F-9620-41AA-8442-404D6D59762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368865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0C587F-9620-41AA-8442-404D6D597627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769451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Im Prinzip sehen die Daten von Newton-Euler und Simulation ähnlich aus, aber die Zählen stimmen nicht überein.</a:t>
            </a:r>
          </a:p>
          <a:p>
            <a:r>
              <a:rPr lang="de-DE" dirty="0"/>
              <a:t>Als Gründe dafür können die falsche Abschätzung von Massen, </a:t>
            </a:r>
            <a:r>
              <a:rPr lang="de-DE" dirty="0" err="1"/>
              <a:t>Trägheiten</a:t>
            </a:r>
            <a:r>
              <a:rPr lang="de-DE" dirty="0"/>
              <a:t> und p- und s-Vektoren als auch falsche Minuszeichnen in den Gleichungen (z.B. falsche Richtungen der z-Achse der Koordinatensystemen)</a:t>
            </a:r>
            <a:endParaRPr lang="LID4096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0C587F-9620-41AA-8442-404D6D597627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877223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0C587F-9620-41AA-8442-404D6D597627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100459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emf"/><Relationship Id="rId5" Type="http://schemas.openxmlformats.org/officeDocument/2006/relationships/image" Target="../media/image3.emf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/Untertitel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ildplatzhalter 2"/>
          <p:cNvSpPr>
            <a:spLocks noGrp="1"/>
          </p:cNvSpPr>
          <p:nvPr>
            <p:ph type="pic" idx="15" hasCustomPrompt="1"/>
          </p:nvPr>
        </p:nvSpPr>
        <p:spPr>
          <a:xfrm>
            <a:off x="0" y="1247779"/>
            <a:ext cx="12192000" cy="5610225"/>
          </a:xfrm>
          <a:noFill/>
        </p:spPr>
        <p:txBody>
          <a:bodyPr/>
          <a:lstStyle>
            <a:lvl1pPr marL="0" indent="0" algn="ctr">
              <a:buNone/>
              <a:defRPr sz="1999" b="1">
                <a:solidFill>
                  <a:schemeClr val="tx1"/>
                </a:solidFill>
                <a:latin typeface="+mj-lt"/>
              </a:defRPr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de-DE"/>
            </a:br>
            <a:br>
              <a:rPr lang="de-DE"/>
            </a:br>
            <a:br>
              <a:rPr lang="de-DE"/>
            </a:br>
            <a:br>
              <a:rPr lang="de-DE"/>
            </a:br>
            <a:r>
              <a:rPr lang="de-DE"/>
              <a:t>Bild einfügen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0" y="4176717"/>
            <a:ext cx="12192000" cy="2681286"/>
          </a:xfrm>
          <a:blipFill>
            <a:blip r:embed="rId2"/>
            <a:stretch>
              <a:fillRect/>
            </a:stretch>
          </a:blipFill>
        </p:spPr>
        <p:txBody>
          <a:bodyPr lIns="1386000" tIns="626400" rIns="612000" anchor="t" anchorCtr="0"/>
          <a:lstStyle>
            <a:lvl1pPr algn="l">
              <a:lnSpc>
                <a:spcPct val="82000"/>
              </a:lnSpc>
              <a:defRPr sz="3601" spc="200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Titel der Präsentation</a:t>
            </a:r>
          </a:p>
        </p:txBody>
      </p:sp>
      <p:grpSp>
        <p:nvGrpSpPr>
          <p:cNvPr id="27" name="Regieanweisungen"/>
          <p:cNvGrpSpPr/>
          <p:nvPr userDrawn="1"/>
        </p:nvGrpSpPr>
        <p:grpSpPr>
          <a:xfrm>
            <a:off x="406400" y="-468000"/>
            <a:ext cx="14521600" cy="1980001"/>
            <a:chOff x="304800" y="-468001"/>
            <a:chExt cx="10891200" cy="1980001"/>
          </a:xfrm>
        </p:grpSpPr>
        <p:sp>
          <p:nvSpPr>
            <p:cNvPr id="28" name="Hilfslinien"/>
            <p:cNvSpPr txBox="1"/>
            <p:nvPr userDrawn="1"/>
          </p:nvSpPr>
          <p:spPr>
            <a:xfrm rot="10800000" flipH="1" flipV="1">
              <a:off x="4571999" y="-468000"/>
              <a:ext cx="4265614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Menu: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Anzeigen &gt; </a:t>
              </a:r>
              <a:r>
                <a:rPr kumimoji="0" lang="de-DE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Haken</a:t>
              </a:r>
              <a:r>
                <a:rPr kumimoji="0" lang="de-DE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</a:t>
              </a:r>
              <a:r>
                <a:rPr kumimoji="0" lang="de-DE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bei</a:t>
              </a:r>
              <a:r>
                <a:rPr kumimoji="0" lang="de-DE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Führungslinien </a:t>
              </a:r>
              <a:r>
                <a:rPr kumimoji="0" lang="de-DE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setzen</a:t>
              </a:r>
            </a:p>
          </p:txBody>
        </p:sp>
        <p:sp>
          <p:nvSpPr>
            <p:cNvPr id="29" name="Zurücksetzen"/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bringen über Menu: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Start &gt; Folien &gt; Zurücksetzen</a:t>
              </a:r>
            </a:p>
          </p:txBody>
        </p:sp>
        <p:sp>
          <p:nvSpPr>
            <p:cNvPr id="30" name="Layoutwechsel"/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Wechsel des Folienlayouts </a:t>
              </a:r>
              <a:br>
                <a:rPr lang="de-DE" sz="1000" b="0" baseline="0">
                  <a:solidFill>
                    <a:schemeClr val="tx1"/>
                  </a:solidFill>
                  <a:latin typeface="+mn-lt"/>
                </a:rPr>
              </a:b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im Menü über:</a:t>
              </a:r>
            </a:p>
            <a:p>
              <a:pPr marL="0" marR="0" lvl="0" indent="0" algn="l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Start &gt; Folien &gt; Layout</a:t>
              </a:r>
            </a:p>
          </p:txBody>
        </p:sp>
        <p:sp>
          <p:nvSpPr>
            <p:cNvPr id="37" name="Kopfzeile"/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Kopfzeile anpassen: </a:t>
              </a: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</p:grp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CFB462B3-CEB1-499F-9A93-54BFC478EC1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406401" y="6984001"/>
            <a:ext cx="7375299" cy="216000"/>
          </a:xfrm>
        </p:spPr>
        <p:txBody>
          <a:bodyPr/>
          <a:lstStyle/>
          <a:p>
            <a:r>
              <a:rPr lang="de-DE"/>
              <a:t>Studentische Arbeiten </a:t>
            </a:r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AAD5C655-E4E0-43F9-B6D2-6069D0E19D55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9883778" y="6984001"/>
            <a:ext cx="1899711" cy="216000"/>
          </a:xfrm>
        </p:spPr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21" name="Datumsplatzhalter 3">
            <a:extLst>
              <a:ext uri="{FF2B5EF4-FFF2-40B4-BE49-F238E27FC236}">
                <a16:creationId xmlns:a16="http://schemas.microsoft.com/office/drawing/2014/main" id="{C76965CB-8BC6-40F7-9EE1-139D591698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06401" y="260078"/>
            <a:ext cx="7375299" cy="252000"/>
          </a:xfrm>
        </p:spPr>
        <p:txBody>
          <a:bodyPr/>
          <a:lstStyle>
            <a:lvl1pPr>
              <a:defRPr sz="1420" spc="60" baseline="0">
                <a:solidFill>
                  <a:schemeClr val="tx1"/>
                </a:solidFill>
              </a:defRPr>
            </a:lvl1pPr>
          </a:lstStyle>
          <a:p>
            <a:r>
              <a:rPr lang="de-DE"/>
              <a:t>Campus Sontheim</a:t>
            </a:r>
          </a:p>
        </p:txBody>
      </p:sp>
      <p:sp>
        <p:nvSpPr>
          <p:cNvPr id="22" name="Vertikaler Textplatzhalter 2">
            <a:extLst>
              <a:ext uri="{FF2B5EF4-FFF2-40B4-BE49-F238E27FC236}">
                <a16:creationId xmlns:a16="http://schemas.microsoft.com/office/drawing/2014/main" id="{33F9B68E-1F14-4F70-9B07-D77470E5CBEB}"/>
              </a:ext>
            </a:extLst>
          </p:cNvPr>
          <p:cNvSpPr>
            <a:spLocks noGrp="1"/>
          </p:cNvSpPr>
          <p:nvPr>
            <p:ph type="body" orient="vert" idx="19" hasCustomPrompt="1"/>
          </p:nvPr>
        </p:nvSpPr>
        <p:spPr>
          <a:xfrm>
            <a:off x="1386000" y="5311011"/>
            <a:ext cx="10397484" cy="792000"/>
          </a:xfrm>
        </p:spPr>
        <p:txBody>
          <a:bodyPr vert="horz"/>
          <a:lstStyle>
            <a:lvl1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lang="de-DE" sz="2400" b="1" i="0" u="none" strike="noStrike" baseline="0" smtClean="0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2pPr>
            <a:lvl3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4pPr>
            <a:lvl5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5pPr>
            <a:lvl6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6pPr>
            <a:lvl7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7pPr>
            <a:lvl8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8pPr>
            <a:lvl9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de-DE"/>
              <a:t>Thema des Referats Thema des Referats Thema des Referats Thema des Referats </a:t>
            </a:r>
          </a:p>
        </p:txBody>
      </p:sp>
      <p:sp>
        <p:nvSpPr>
          <p:cNvPr id="23" name="Vertikaler Textplatzhalter 2">
            <a:extLst>
              <a:ext uri="{FF2B5EF4-FFF2-40B4-BE49-F238E27FC236}">
                <a16:creationId xmlns:a16="http://schemas.microsoft.com/office/drawing/2014/main" id="{6354D33E-28C2-47F2-851F-773C0FE0AB9E}"/>
              </a:ext>
            </a:extLst>
          </p:cNvPr>
          <p:cNvSpPr>
            <a:spLocks noGrp="1"/>
          </p:cNvSpPr>
          <p:nvPr>
            <p:ph type="body" orient="vert" idx="20" hasCustomPrompt="1"/>
          </p:nvPr>
        </p:nvSpPr>
        <p:spPr>
          <a:xfrm>
            <a:off x="1386000" y="6372000"/>
            <a:ext cx="10397489" cy="252000"/>
          </a:xfrm>
        </p:spPr>
        <p:txBody>
          <a:bodyPr vert="horz"/>
          <a:lstStyle>
            <a:lvl1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2pPr>
            <a:lvl3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4pPr>
            <a:lvl5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5pPr>
            <a:lvl6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6pPr>
            <a:lvl7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7pPr>
            <a:lvl8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8pPr>
            <a:lvl9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de-DE"/>
              <a:t>Referent / Fakultät / Studiengang | </a:t>
            </a:r>
            <a:r>
              <a:rPr lang="de-DE" err="1"/>
              <a:t>WiSe</a:t>
            </a:r>
            <a:r>
              <a:rPr lang="de-DE"/>
              <a:t>/</a:t>
            </a:r>
            <a:r>
              <a:rPr lang="de-DE" err="1"/>
              <a:t>SoSe</a:t>
            </a:r>
            <a:r>
              <a:rPr lang="de-DE"/>
              <a:t> 2017/19</a:t>
            </a:r>
          </a:p>
        </p:txBody>
      </p:sp>
      <p:pic>
        <p:nvPicPr>
          <p:cNvPr id="17" name="Logo HHN">
            <a:extLst>
              <a:ext uri="{FF2B5EF4-FFF2-40B4-BE49-F238E27FC236}">
                <a16:creationId xmlns:a16="http://schemas.microsoft.com/office/drawing/2014/main" id="{C84B1A6D-3DF8-4F58-88C7-3F544E41EF5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7084" y="305319"/>
            <a:ext cx="2066400" cy="697790"/>
          </a:xfrm>
          <a:prstGeom prst="rect">
            <a:avLst/>
          </a:prstGeom>
        </p:spPr>
      </p:pic>
      <p:sp>
        <p:nvSpPr>
          <p:cNvPr id="18" name="Vertikaler Textplatzhalter 2">
            <a:extLst>
              <a:ext uri="{FF2B5EF4-FFF2-40B4-BE49-F238E27FC236}">
                <a16:creationId xmlns:a16="http://schemas.microsoft.com/office/drawing/2014/main" id="{0066C18D-46D1-4FD0-B624-24CB6294D971}"/>
              </a:ext>
            </a:extLst>
          </p:cNvPr>
          <p:cNvSpPr>
            <a:spLocks noGrp="1" noChangeAspect="1"/>
          </p:cNvSpPr>
          <p:nvPr>
            <p:ph type="body" orient="vert" idx="21" hasCustomPrompt="1"/>
          </p:nvPr>
        </p:nvSpPr>
        <p:spPr>
          <a:xfrm>
            <a:off x="1152000" y="4904882"/>
            <a:ext cx="128025" cy="204840"/>
          </a:xfrm>
          <a:blipFill>
            <a:blip r:embed="rId4"/>
            <a:stretch>
              <a:fillRect/>
            </a:stretch>
          </a:blipFill>
        </p:spPr>
        <p:txBody>
          <a:bodyPr vert="horz" wrap="none" tIns="7200" rIns="2574000"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 baseline="0">
                <a:solidFill>
                  <a:schemeClr val="tx1"/>
                </a:solidFill>
                <a:latin typeface="+mj-lt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5pPr>
            <a:lvl6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6pPr>
            <a:lvl7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7pPr>
            <a:lvl8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8pPr>
            <a:lvl9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9pPr>
          </a:lstStyle>
          <a:p>
            <a:pPr lvl="0"/>
            <a:r>
              <a:rPr lang="de-DE"/>
              <a:t>Bitte nicht</a:t>
            </a:r>
            <a:br>
              <a:rPr lang="de-DE"/>
            </a:br>
            <a:r>
              <a:rPr lang="de-DE"/>
              <a:t>verschieben</a:t>
            </a:r>
          </a:p>
        </p:txBody>
      </p:sp>
    </p:spTree>
    <p:extLst>
      <p:ext uri="{BB962C8B-B14F-4D97-AF65-F5344CB8AC3E}">
        <p14:creationId xmlns:p14="http://schemas.microsoft.com/office/powerpoint/2010/main" val="2252638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631" userDrawn="1">
          <p15:clr>
            <a:srgbClr val="FBAE40"/>
          </p15:clr>
        </p15:guide>
        <p15:guide id="2" orient="horz" pos="786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// Info // 2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Studentische Arbeiten 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0" name="Titel 9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pt-BR"/>
              <a:t>Headline einfügen</a:t>
            </a:r>
            <a:br>
              <a:rPr lang="pt-BR"/>
            </a:br>
            <a:r>
              <a:rPr lang="pt-BR"/>
              <a:t>über zwei Zeilen</a:t>
            </a:r>
            <a:endParaRPr lang="de-DE"/>
          </a:p>
        </p:txBody>
      </p:sp>
      <p:sp>
        <p:nvSpPr>
          <p:cNvPr id="11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406405" y="2033700"/>
            <a:ext cx="11377084" cy="396000"/>
          </a:xfrm>
        </p:spPr>
        <p:txBody>
          <a:bodyPr vert="horz"/>
          <a:lstStyle>
            <a:lvl1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0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de-DE"/>
              <a:t>Kurze Info zum Inhalt</a:t>
            </a:r>
          </a:p>
        </p:txBody>
      </p:sp>
      <p:sp>
        <p:nvSpPr>
          <p:cNvPr id="12" name="Inhaltsplatzhalter 2"/>
          <p:cNvSpPr>
            <a:spLocks noGrp="1"/>
          </p:cNvSpPr>
          <p:nvPr>
            <p:ph idx="1" hasCustomPrompt="1"/>
          </p:nvPr>
        </p:nvSpPr>
        <p:spPr>
          <a:xfrm>
            <a:off x="406405" y="2565404"/>
            <a:ext cx="5592519" cy="3678237"/>
          </a:xfrm>
        </p:spPr>
        <p:txBody>
          <a:bodyPr/>
          <a:lstStyle>
            <a:lvl3pPr>
              <a:spcAft>
                <a:spcPts val="599"/>
              </a:spcAft>
              <a:defRPr/>
            </a:lvl3pPr>
          </a:lstStyle>
          <a:p>
            <a:pPr lvl="0"/>
            <a:r>
              <a:rPr lang="de-DE"/>
              <a:t>Text 22 Pt auf erster Ebene // für Aufzählung 22 Pt,  Text 20 Pt, Zwischenheadline und Aufzählungen 20 Pt &gt;&gt; Menü &gt; Start &gt; Absatz &gt; Listenebne erhöhen 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  <p:sp>
        <p:nvSpPr>
          <p:cNvPr id="13" name="Inhaltsplatzhalter 2"/>
          <p:cNvSpPr>
            <a:spLocks noGrp="1"/>
          </p:cNvSpPr>
          <p:nvPr>
            <p:ph idx="14" hasCustomPrompt="1"/>
          </p:nvPr>
        </p:nvSpPr>
        <p:spPr>
          <a:xfrm>
            <a:off x="6192002" y="2565404"/>
            <a:ext cx="5591487" cy="3678237"/>
          </a:xfrm>
        </p:spPr>
        <p:txBody>
          <a:bodyPr/>
          <a:lstStyle>
            <a:lvl3pPr>
              <a:spcAft>
                <a:spcPts val="599"/>
              </a:spcAft>
              <a:defRPr/>
            </a:lvl3pPr>
          </a:lstStyle>
          <a:p>
            <a:pPr lvl="0"/>
            <a:r>
              <a:rPr lang="de-DE"/>
              <a:t>Text 22 Pt auf erster Ebene // für Aufzählung 22 Pt,  Text 20 Pt, Zwischenheadline und Aufzählungen 20 Pt &gt;&gt; Menü &gt; Start &gt; Absatz &gt; Listenebne erhöhen 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</p:spTree>
    <p:extLst>
      <p:ext uri="{BB962C8B-B14F-4D97-AF65-F5344CB8AC3E}">
        <p14:creationId xmlns:p14="http://schemas.microsoft.com/office/powerpoint/2010/main" val="24317333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16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// Info //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Studentische Arbeiten 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0" name="Titel 9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pt-BR"/>
              <a:t>Headline einfügen</a:t>
            </a:r>
            <a:br>
              <a:rPr lang="pt-BR"/>
            </a:br>
            <a:r>
              <a:rPr lang="pt-BR"/>
              <a:t>über zwei Zeilen</a:t>
            </a:r>
            <a:endParaRPr lang="de-DE"/>
          </a:p>
        </p:txBody>
      </p:sp>
      <p:sp>
        <p:nvSpPr>
          <p:cNvPr id="11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406400" y="2033700"/>
            <a:ext cx="11377085" cy="396000"/>
          </a:xfrm>
        </p:spPr>
        <p:txBody>
          <a:bodyPr vert="horz"/>
          <a:lstStyle>
            <a:lvl1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0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de-DE"/>
              <a:t>Kurze Info zum Inhalt</a:t>
            </a:r>
          </a:p>
        </p:txBody>
      </p:sp>
      <p:sp>
        <p:nvSpPr>
          <p:cNvPr id="12" name="Inhaltsplatzhalter 2"/>
          <p:cNvSpPr>
            <a:spLocks noGrp="1"/>
          </p:cNvSpPr>
          <p:nvPr>
            <p:ph idx="1" hasCustomPrompt="1"/>
          </p:nvPr>
        </p:nvSpPr>
        <p:spPr>
          <a:xfrm>
            <a:off x="406405" y="2565404"/>
            <a:ext cx="11377084" cy="3678237"/>
          </a:xfrm>
        </p:spPr>
        <p:txBody>
          <a:bodyPr/>
          <a:lstStyle>
            <a:lvl3pPr>
              <a:spcAft>
                <a:spcPts val="599"/>
              </a:spcAft>
              <a:defRPr/>
            </a:lvl3pPr>
          </a:lstStyle>
          <a:p>
            <a:pPr lvl="0"/>
            <a:r>
              <a:rPr lang="de-DE"/>
              <a:t>Text 22 Pt auf erster Ebene // für Aufzählung 22 Pt,  Text 20 Pt, Zwischenheadline und Aufzählungen 20 Pt &gt;&gt; Menü &gt; Start &gt; Absatz &gt; Listenebne erhöhen 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  <a:p>
            <a:pPr lvl="5"/>
            <a:r>
              <a:rPr lang="de-DE"/>
              <a:t>Sechste Ebene</a:t>
            </a:r>
          </a:p>
          <a:p>
            <a:pPr lvl="6"/>
            <a:r>
              <a:rPr lang="de-DE"/>
              <a:t>Siebte Ebene</a:t>
            </a:r>
          </a:p>
        </p:txBody>
      </p:sp>
    </p:spTree>
    <p:extLst>
      <p:ext uri="{BB962C8B-B14F-4D97-AF65-F5344CB8AC3E}">
        <p14:creationId xmlns:p14="http://schemas.microsoft.com/office/powerpoint/2010/main" val="18145545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16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pt-BR"/>
              <a:t>Headline einfügen</a:t>
            </a:r>
            <a:br>
              <a:rPr lang="pt-BR"/>
            </a:br>
            <a:r>
              <a:rPr lang="pt-BR"/>
              <a:t>über zwei Zeilen</a:t>
            </a:r>
            <a:endParaRPr lang="de-DE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654071D8-9D4F-4737-9753-5A4E0952E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5FA9BD1D-40AC-4766-9D87-7CD9F9338F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Studentische Arbeiten </a:t>
            </a:r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EB7C7B69-B03E-4D33-9FE9-AB156C53B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010566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lus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Hintergrund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67"/>
          <a:stretch/>
        </p:blipFill>
        <p:spPr>
          <a:xfrm>
            <a:off x="0" y="971552"/>
            <a:ext cx="12192000" cy="5886449"/>
          </a:xfrm>
          <a:prstGeom prst="rect">
            <a:avLst/>
          </a:prstGeom>
        </p:spPr>
      </p:pic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Studentische Arbeiten </a:t>
            </a:r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3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2088000" y="4284000"/>
            <a:ext cx="9695489" cy="1959639"/>
          </a:xfrm>
        </p:spPr>
        <p:txBody>
          <a:bodyPr vert="horz"/>
          <a:lstStyle>
            <a:lvl1pPr marL="0" marR="0" indent="0" algn="l" defTabSz="914407" rtl="0" eaLnBrk="1" fontAlgn="auto" latinLnBrk="0" hangingPunct="1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999" b="0">
                <a:solidFill>
                  <a:schemeClr val="bg1"/>
                </a:solidFill>
                <a:latin typeface="+mn-lt"/>
              </a:defRPr>
            </a:lvl1pPr>
            <a:lvl2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None/>
              <a:defRPr sz="1999" b="1">
                <a:solidFill>
                  <a:schemeClr val="bg1"/>
                </a:solidFill>
                <a:latin typeface="+mj-lt"/>
              </a:defRPr>
            </a:lvl2pPr>
            <a:lvl3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4pPr>
            <a:lvl5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None/>
              <a:defRPr sz="1999" b="1">
                <a:solidFill>
                  <a:schemeClr val="bg1"/>
                </a:solidFill>
                <a:latin typeface="+mj-lt"/>
              </a:defRPr>
            </a:lvl5pPr>
            <a:lvl6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None/>
              <a:defRPr sz="1999" b="1">
                <a:solidFill>
                  <a:schemeClr val="bg1"/>
                </a:solidFill>
                <a:latin typeface="+mj-lt"/>
              </a:defRPr>
            </a:lvl6pPr>
            <a:lvl7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7pPr>
            <a:lvl8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8pPr>
            <a:lvl9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9pPr>
          </a:lstStyle>
          <a:p>
            <a:pPr marL="0" marR="0" lvl="0" indent="0" algn="l" defTabSz="914407" rtl="0" eaLnBrk="1" fontAlgn="auto" latinLnBrk="0" hangingPunct="1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/>
              <a:t>Bei Fragen kontaktieren Sie bitte:</a:t>
            </a:r>
            <a:br>
              <a:rPr lang="de-DE"/>
            </a:br>
            <a:r>
              <a:rPr lang="de-DE"/>
              <a:t>Vorname Nachname (Menü &gt; Listenebne erhöhen)</a:t>
            </a:r>
            <a:br>
              <a:rPr lang="de-DE"/>
            </a:br>
            <a:r>
              <a:rPr lang="de-DE"/>
              <a:t>Fakultät XY | Fachrichtung </a:t>
            </a:r>
            <a:br>
              <a:rPr lang="de-DE"/>
            </a:br>
            <a:r>
              <a:rPr lang="de-DE"/>
              <a:t>meike.muster@hs-heilbronn.de</a:t>
            </a:r>
          </a:p>
        </p:txBody>
      </p:sp>
      <p:sp>
        <p:nvSpPr>
          <p:cNvPr id="12" name="Vertikaler Textplatzhalter 2"/>
          <p:cNvSpPr>
            <a:spLocks noGrp="1"/>
          </p:cNvSpPr>
          <p:nvPr>
            <p:ph type="body" orient="vert" idx="14" hasCustomPrompt="1"/>
          </p:nvPr>
        </p:nvSpPr>
        <p:spPr>
          <a:xfrm>
            <a:off x="2087996" y="2097092"/>
            <a:ext cx="9695489" cy="1915337"/>
          </a:xfrm>
        </p:spPr>
        <p:txBody>
          <a:bodyPr vert="horz" anchor="ctr" anchorCtr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300" baseline="0">
                <a:solidFill>
                  <a:schemeClr val="bg1"/>
                </a:solidFill>
                <a:latin typeface="+mj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de-DE"/>
              <a:t>Schlusswort</a:t>
            </a:r>
          </a:p>
        </p:txBody>
      </p:sp>
      <p:sp>
        <p:nvSpPr>
          <p:cNvPr id="15" name="Bildplatzhalter 2">
            <a:extLst>
              <a:ext uri="{FF2B5EF4-FFF2-40B4-BE49-F238E27FC236}">
                <a16:creationId xmlns:a16="http://schemas.microsoft.com/office/drawing/2014/main" id="{BCE84AFA-A866-402D-A07B-4A22F5614A57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576000" y="4716000"/>
            <a:ext cx="1080000" cy="1080000"/>
          </a:xfrm>
          <a:prstGeom prst="ellipse">
            <a:avLst/>
          </a:prstGeom>
          <a:noFill/>
        </p:spPr>
        <p:txBody>
          <a:bodyPr/>
          <a:lstStyle>
            <a:lvl1pPr marL="0" indent="0" algn="ctr">
              <a:spcAft>
                <a:spcPts val="0"/>
              </a:spcAft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einfügen</a:t>
            </a:r>
          </a:p>
        </p:txBody>
      </p:sp>
    </p:spTree>
    <p:extLst>
      <p:ext uri="{BB962C8B-B14F-4D97-AF65-F5344CB8AC3E}">
        <p14:creationId xmlns:p14="http://schemas.microsoft.com/office/powerpoint/2010/main" val="29836006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ildplatzhalter 2"/>
          <p:cNvSpPr>
            <a:spLocks noGrp="1"/>
          </p:cNvSpPr>
          <p:nvPr>
            <p:ph type="pic" idx="15" hasCustomPrompt="1"/>
          </p:nvPr>
        </p:nvSpPr>
        <p:spPr>
          <a:xfrm>
            <a:off x="0" y="1247779"/>
            <a:ext cx="12192000" cy="5610225"/>
          </a:xfrm>
          <a:noFill/>
        </p:spPr>
        <p:txBody>
          <a:bodyPr/>
          <a:lstStyle>
            <a:lvl1pPr marL="0" indent="0" algn="ctr">
              <a:buNone/>
              <a:defRPr sz="1999" b="1">
                <a:solidFill>
                  <a:schemeClr val="tx1"/>
                </a:solidFill>
                <a:latin typeface="+mj-lt"/>
              </a:defRPr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de-DE"/>
            </a:br>
            <a:br>
              <a:rPr lang="de-DE"/>
            </a:br>
            <a:br>
              <a:rPr lang="de-DE"/>
            </a:br>
            <a:br>
              <a:rPr lang="de-DE"/>
            </a:br>
            <a:r>
              <a:rPr lang="de-DE"/>
              <a:t>Bild einfügen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0" y="4176717"/>
            <a:ext cx="12192000" cy="2681286"/>
          </a:xfrm>
          <a:blipFill>
            <a:blip r:embed="rId2"/>
            <a:stretch>
              <a:fillRect/>
            </a:stretch>
          </a:blipFill>
        </p:spPr>
        <p:txBody>
          <a:bodyPr lIns="1386000" tIns="626400" rIns="612000" anchor="t" anchorCtr="0"/>
          <a:lstStyle>
            <a:lvl1pPr algn="l">
              <a:lnSpc>
                <a:spcPct val="82000"/>
              </a:lnSpc>
              <a:defRPr sz="5030" spc="200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Titel der Präsentation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406401" y="260078"/>
            <a:ext cx="7375299" cy="252000"/>
          </a:xfrm>
        </p:spPr>
        <p:txBody>
          <a:bodyPr/>
          <a:lstStyle>
            <a:lvl1pPr>
              <a:defRPr sz="1420" spc="60" baseline="0">
                <a:solidFill>
                  <a:schemeClr val="tx1"/>
                </a:solidFill>
              </a:defRPr>
            </a:lvl1pPr>
          </a:lstStyle>
          <a:p>
            <a:r>
              <a:rPr lang="de-DE"/>
              <a:t>Campus Sontheim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1386000" y="6372000"/>
            <a:ext cx="10398013" cy="252000"/>
          </a:xfrm>
        </p:spPr>
        <p:txBody>
          <a:bodyPr/>
          <a:lstStyle>
            <a:lvl1pPr>
              <a:defRPr sz="1300" b="1" spc="6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de-DE"/>
              <a:t>Studentische Arbeiten </a:t>
            </a:r>
          </a:p>
        </p:txBody>
      </p:sp>
      <p:grpSp>
        <p:nvGrpSpPr>
          <p:cNvPr id="27" name="Regieanweisungen"/>
          <p:cNvGrpSpPr/>
          <p:nvPr userDrawn="1"/>
        </p:nvGrpSpPr>
        <p:grpSpPr>
          <a:xfrm>
            <a:off x="406400" y="-468000"/>
            <a:ext cx="14521600" cy="7668001"/>
            <a:chOff x="304800" y="-468001"/>
            <a:chExt cx="10891200" cy="7668001"/>
          </a:xfrm>
        </p:grpSpPr>
        <p:sp>
          <p:nvSpPr>
            <p:cNvPr id="28" name="Hilfslinien"/>
            <p:cNvSpPr txBox="1"/>
            <p:nvPr userDrawn="1"/>
          </p:nvSpPr>
          <p:spPr>
            <a:xfrm rot="10800000" flipH="1" flipV="1">
              <a:off x="4571999" y="-468000"/>
              <a:ext cx="4265614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Menu: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Anzeigen &gt; </a:t>
              </a:r>
              <a:r>
                <a:rPr kumimoji="0" lang="de-DE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Haken</a:t>
              </a:r>
              <a:r>
                <a:rPr kumimoji="0" lang="de-DE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</a:t>
              </a:r>
              <a:r>
                <a:rPr kumimoji="0" lang="de-DE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bei</a:t>
              </a:r>
              <a:r>
                <a:rPr kumimoji="0" lang="de-DE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Führungslinien </a:t>
              </a:r>
              <a:r>
                <a:rPr kumimoji="0" lang="de-DE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setzen</a:t>
              </a:r>
            </a:p>
          </p:txBody>
        </p:sp>
        <p:sp>
          <p:nvSpPr>
            <p:cNvPr id="29" name="Zurücksetzen"/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bringen über Menu: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Start &gt; Folien &gt; Zurücksetzen</a:t>
              </a:r>
            </a:p>
          </p:txBody>
        </p:sp>
        <p:sp>
          <p:nvSpPr>
            <p:cNvPr id="30" name="Layoutwechsel"/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Wechsel des Folienlayouts </a:t>
              </a:r>
              <a:br>
                <a:rPr lang="de-DE" sz="1000" b="0" baseline="0">
                  <a:solidFill>
                    <a:schemeClr val="tx1"/>
                  </a:solidFill>
                  <a:latin typeface="+mn-lt"/>
                </a:rPr>
              </a:b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im Menü über:</a:t>
              </a:r>
            </a:p>
            <a:p>
              <a:pPr marL="0" marR="0" lvl="0" indent="0" algn="l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Start &gt; Folien &gt; Layout</a:t>
              </a:r>
            </a:p>
          </p:txBody>
        </p:sp>
        <p:sp>
          <p:nvSpPr>
            <p:cNvPr id="36" name="Fußzeile"/>
            <p:cNvSpPr txBox="1"/>
            <p:nvPr userDrawn="1"/>
          </p:nvSpPr>
          <p:spPr>
            <a:xfrm rot="10800000" flipH="1" flipV="1">
              <a:off x="304801" y="6984000"/>
              <a:ext cx="5531474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Fußzeile anpassen: </a:t>
              </a: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  <p:sp>
          <p:nvSpPr>
            <p:cNvPr id="37" name="Kopfzeile"/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Kopfzeile anpassen: </a:t>
              </a: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</p:grpSp>
      <p:pic>
        <p:nvPicPr>
          <p:cNvPr id="17" name="Logo HHN">
            <a:extLst>
              <a:ext uri="{FF2B5EF4-FFF2-40B4-BE49-F238E27FC236}">
                <a16:creationId xmlns:a16="http://schemas.microsoft.com/office/drawing/2014/main" id="{0D523BEA-89A6-4B17-B26B-DE39D28062D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7084" y="305319"/>
            <a:ext cx="2066400" cy="697790"/>
          </a:xfrm>
          <a:prstGeom prst="rect">
            <a:avLst/>
          </a:prstGeom>
        </p:spPr>
      </p:pic>
      <p:sp>
        <p:nvSpPr>
          <p:cNvPr id="18" name="Vertikaler Textplatzhalter 2">
            <a:extLst>
              <a:ext uri="{FF2B5EF4-FFF2-40B4-BE49-F238E27FC236}">
                <a16:creationId xmlns:a16="http://schemas.microsoft.com/office/drawing/2014/main" id="{1F5623E0-8437-4337-9981-520C5E63F5F5}"/>
              </a:ext>
            </a:extLst>
          </p:cNvPr>
          <p:cNvSpPr>
            <a:spLocks noGrp="1" noChangeAspect="1"/>
          </p:cNvSpPr>
          <p:nvPr>
            <p:ph type="body" orient="vert" idx="13" hasCustomPrompt="1"/>
          </p:nvPr>
        </p:nvSpPr>
        <p:spPr>
          <a:xfrm>
            <a:off x="1026073" y="4914407"/>
            <a:ext cx="180000" cy="288000"/>
          </a:xfrm>
          <a:blipFill>
            <a:blip r:embed="rId4"/>
            <a:stretch>
              <a:fillRect/>
            </a:stretch>
          </a:blipFill>
        </p:spPr>
        <p:txBody>
          <a:bodyPr vert="horz" wrap="none" rIns="2376000"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 baseline="0">
                <a:solidFill>
                  <a:schemeClr val="tx1"/>
                </a:solidFill>
                <a:latin typeface="+mj-lt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5pPr>
            <a:lvl6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6pPr>
            <a:lvl7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7pPr>
            <a:lvl8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8pPr>
            <a:lvl9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9pPr>
          </a:lstStyle>
          <a:p>
            <a:pPr lvl="0"/>
            <a:r>
              <a:rPr lang="de-DE"/>
              <a:t>Bitte nicht</a:t>
            </a:r>
            <a:br>
              <a:rPr lang="de-DE"/>
            </a:br>
            <a:r>
              <a:rPr lang="de-DE"/>
              <a:t>verschieben</a:t>
            </a:r>
          </a:p>
        </p:txBody>
      </p:sp>
      <p:sp>
        <p:nvSpPr>
          <p:cNvPr id="20" name="Foliennummernplatzhalter 10">
            <a:extLst>
              <a:ext uri="{FF2B5EF4-FFF2-40B4-BE49-F238E27FC236}">
                <a16:creationId xmlns:a16="http://schemas.microsoft.com/office/drawing/2014/main" id="{F1B52C2C-34E9-4D95-8194-0BDCF58A8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83778" y="6984000"/>
            <a:ext cx="1899711" cy="21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714093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631" userDrawn="1">
          <p15:clr>
            <a:srgbClr val="FBAE40"/>
          </p15:clr>
        </p15:guide>
        <p15:guide id="2" orient="horz" pos="786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mit Bild INSTITUTS-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ildplatzhalter 2"/>
          <p:cNvSpPr>
            <a:spLocks noGrp="1"/>
          </p:cNvSpPr>
          <p:nvPr>
            <p:ph type="pic" idx="15" hasCustomPrompt="1"/>
          </p:nvPr>
        </p:nvSpPr>
        <p:spPr>
          <a:xfrm>
            <a:off x="0" y="1247779"/>
            <a:ext cx="12192000" cy="5610225"/>
          </a:xfrm>
          <a:noFill/>
        </p:spPr>
        <p:txBody>
          <a:bodyPr/>
          <a:lstStyle>
            <a:lvl1pPr marL="0" indent="0" algn="ctr">
              <a:buNone/>
              <a:defRPr sz="1999" b="1">
                <a:solidFill>
                  <a:schemeClr val="tx1"/>
                </a:solidFill>
                <a:latin typeface="+mj-lt"/>
              </a:defRPr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de-DE"/>
            </a:br>
            <a:br>
              <a:rPr lang="de-DE"/>
            </a:br>
            <a:br>
              <a:rPr lang="de-DE"/>
            </a:br>
            <a:br>
              <a:rPr lang="de-DE"/>
            </a:br>
            <a:r>
              <a:rPr lang="de-DE"/>
              <a:t>Bild einfügen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0" y="4176717"/>
            <a:ext cx="12192000" cy="2681286"/>
          </a:xfrm>
          <a:blipFill>
            <a:blip r:embed="rId2"/>
            <a:stretch>
              <a:fillRect/>
            </a:stretch>
          </a:blipFill>
        </p:spPr>
        <p:txBody>
          <a:bodyPr lIns="1386000" tIns="626400" rIns="612000" anchor="t" anchorCtr="0"/>
          <a:lstStyle>
            <a:lvl1pPr algn="l">
              <a:lnSpc>
                <a:spcPct val="82000"/>
              </a:lnSpc>
              <a:defRPr sz="5030" spc="200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Titel der Präsentation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406401" y="-359999"/>
            <a:ext cx="7375299" cy="252000"/>
          </a:xfrm>
        </p:spPr>
        <p:txBody>
          <a:bodyPr/>
          <a:lstStyle>
            <a:lvl1pPr>
              <a:defRPr sz="1420" spc="60" baseline="0">
                <a:solidFill>
                  <a:schemeClr val="tx1"/>
                </a:solidFill>
              </a:defRPr>
            </a:lvl1pPr>
          </a:lstStyle>
          <a:p>
            <a:r>
              <a:rPr lang="de-DE"/>
              <a:t>Campus Sontheim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1386000" y="6372000"/>
            <a:ext cx="10397484" cy="252000"/>
          </a:xfrm>
        </p:spPr>
        <p:txBody>
          <a:bodyPr/>
          <a:lstStyle>
            <a:lvl1pPr>
              <a:defRPr sz="1300" b="1" spc="6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de-DE"/>
              <a:t>Studentische Arbeiten </a:t>
            </a:r>
          </a:p>
        </p:txBody>
      </p:sp>
      <p:grpSp>
        <p:nvGrpSpPr>
          <p:cNvPr id="27" name="Regieanweisungen"/>
          <p:cNvGrpSpPr/>
          <p:nvPr userDrawn="1"/>
        </p:nvGrpSpPr>
        <p:grpSpPr>
          <a:xfrm>
            <a:off x="406400" y="-468000"/>
            <a:ext cx="14521600" cy="7668001"/>
            <a:chOff x="304800" y="-468000"/>
            <a:chExt cx="10891200" cy="7668000"/>
          </a:xfrm>
        </p:grpSpPr>
        <p:sp>
          <p:nvSpPr>
            <p:cNvPr id="28" name="Hilfslinien"/>
            <p:cNvSpPr txBox="1"/>
            <p:nvPr userDrawn="1"/>
          </p:nvSpPr>
          <p:spPr>
            <a:xfrm rot="10800000" flipH="1" flipV="1">
              <a:off x="4571999" y="-468000"/>
              <a:ext cx="4265614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Menu: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Anzeigen &gt; </a:t>
              </a:r>
              <a:r>
                <a:rPr kumimoji="0" lang="de-DE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Haken</a:t>
              </a:r>
              <a:r>
                <a:rPr kumimoji="0" lang="de-DE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</a:t>
              </a:r>
              <a:r>
                <a:rPr kumimoji="0" lang="de-DE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bei</a:t>
              </a:r>
              <a:r>
                <a:rPr kumimoji="0" lang="de-DE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Führungslinien </a:t>
              </a:r>
              <a:r>
                <a:rPr kumimoji="0" lang="de-DE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setzen</a:t>
              </a:r>
            </a:p>
          </p:txBody>
        </p:sp>
        <p:sp>
          <p:nvSpPr>
            <p:cNvPr id="29" name="Zurücksetzen"/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bringen über Menu: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Start &gt; Folien &gt; Zurücksetzen</a:t>
              </a:r>
            </a:p>
          </p:txBody>
        </p:sp>
        <p:sp>
          <p:nvSpPr>
            <p:cNvPr id="30" name="Layoutwechsel"/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Wechsel des Folienlayouts </a:t>
              </a:r>
              <a:br>
                <a:rPr lang="de-DE" sz="1000" b="0" baseline="0">
                  <a:solidFill>
                    <a:schemeClr val="tx1"/>
                  </a:solidFill>
                  <a:latin typeface="+mn-lt"/>
                </a:rPr>
              </a:b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im Menü über:</a:t>
              </a:r>
            </a:p>
            <a:p>
              <a:pPr marL="0" marR="0" lvl="0" indent="0" algn="l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Start &gt; Folien &gt; Layout</a:t>
              </a:r>
            </a:p>
          </p:txBody>
        </p:sp>
        <p:sp>
          <p:nvSpPr>
            <p:cNvPr id="36" name="Fußzeile"/>
            <p:cNvSpPr txBox="1"/>
            <p:nvPr userDrawn="1"/>
          </p:nvSpPr>
          <p:spPr>
            <a:xfrm rot="10800000" flipH="1" flipV="1">
              <a:off x="304800" y="6984000"/>
              <a:ext cx="5531475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Fußzeile anpassen: </a:t>
              </a: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</p:grpSp>
      <p:pic>
        <p:nvPicPr>
          <p:cNvPr id="21" name="Logo HHN">
            <a:extLst>
              <a:ext uri="{FF2B5EF4-FFF2-40B4-BE49-F238E27FC236}">
                <a16:creationId xmlns:a16="http://schemas.microsoft.com/office/drawing/2014/main" id="{3E29E0E6-E9A4-45BD-AC05-6A30C96DF27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7084" y="305319"/>
            <a:ext cx="2066400" cy="697790"/>
          </a:xfrm>
          <a:prstGeom prst="rect">
            <a:avLst/>
          </a:prstGeom>
        </p:spPr>
      </p:pic>
      <p:sp>
        <p:nvSpPr>
          <p:cNvPr id="24" name="Vertikaler Textplatzhalter 2">
            <a:extLst>
              <a:ext uri="{FF2B5EF4-FFF2-40B4-BE49-F238E27FC236}">
                <a16:creationId xmlns:a16="http://schemas.microsoft.com/office/drawing/2014/main" id="{F57B46E9-4640-4F5B-9593-5773681046DA}"/>
              </a:ext>
            </a:extLst>
          </p:cNvPr>
          <p:cNvSpPr>
            <a:spLocks noGrp="1" noChangeAspect="1"/>
          </p:cNvSpPr>
          <p:nvPr>
            <p:ph type="body" orient="vert" idx="20" hasCustomPrompt="1"/>
          </p:nvPr>
        </p:nvSpPr>
        <p:spPr>
          <a:xfrm>
            <a:off x="1026000" y="4914406"/>
            <a:ext cx="180000" cy="288000"/>
          </a:xfrm>
          <a:blipFill>
            <a:blip r:embed="rId4"/>
            <a:stretch>
              <a:fillRect/>
            </a:stretch>
          </a:blipFill>
        </p:spPr>
        <p:txBody>
          <a:bodyPr vert="horz" wrap="none" rIns="2376000"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 baseline="0">
                <a:solidFill>
                  <a:schemeClr val="tx1"/>
                </a:solidFill>
                <a:latin typeface="+mj-lt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5pPr>
            <a:lvl6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6pPr>
            <a:lvl7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7pPr>
            <a:lvl8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8pPr>
            <a:lvl9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9pPr>
          </a:lstStyle>
          <a:p>
            <a:pPr lvl="0"/>
            <a:r>
              <a:rPr lang="de-DE"/>
              <a:t>Bitte nicht</a:t>
            </a:r>
            <a:br>
              <a:rPr lang="de-DE"/>
            </a:br>
            <a:r>
              <a:rPr lang="de-DE"/>
              <a:t>verschieben</a:t>
            </a:r>
          </a:p>
        </p:txBody>
      </p:sp>
      <p:sp>
        <p:nvSpPr>
          <p:cNvPr id="17" name="Inhaltsplatzhalter 2">
            <a:extLst>
              <a:ext uri="{FF2B5EF4-FFF2-40B4-BE49-F238E27FC236}">
                <a16:creationId xmlns:a16="http://schemas.microsoft.com/office/drawing/2014/main" id="{54A18A00-C4DE-4EFB-897C-5FA7DAA4A4DC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407200" y="305319"/>
            <a:ext cx="2088000" cy="6984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de-DE"/>
              <a:t>PLATZHALTER INSTITUTS-LOGO über den Button Bild einfügen Logo laden </a:t>
            </a:r>
          </a:p>
        </p:txBody>
      </p:sp>
      <p:sp>
        <p:nvSpPr>
          <p:cNvPr id="18" name="Inhaltsplatzhalter 2">
            <a:extLst>
              <a:ext uri="{FF2B5EF4-FFF2-40B4-BE49-F238E27FC236}">
                <a16:creationId xmlns:a16="http://schemas.microsoft.com/office/drawing/2014/main" id="{4BA0EB51-026E-42B4-8C5C-5B7C35506F20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2622400" y="304709"/>
            <a:ext cx="2088000" cy="6984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de-DE"/>
              <a:t>PLATZHALTER INSTITUTS-LOGO über den Button Bild einfügen Logo laden </a:t>
            </a:r>
          </a:p>
        </p:txBody>
      </p:sp>
      <p:sp>
        <p:nvSpPr>
          <p:cNvPr id="22" name="Foliennummernplatzhalter 10">
            <a:extLst>
              <a:ext uri="{FF2B5EF4-FFF2-40B4-BE49-F238E27FC236}">
                <a16:creationId xmlns:a16="http://schemas.microsoft.com/office/drawing/2014/main" id="{6548D90A-54FB-4C5B-81B4-F47C54D4D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83778" y="6984000"/>
            <a:ext cx="1899711" cy="21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540781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631" userDrawn="1">
          <p15:clr>
            <a:srgbClr val="FBAE40"/>
          </p15:clr>
        </p15:guide>
        <p15:guide id="2" orient="horz" pos="786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Hintergrund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727085" y="3768205"/>
            <a:ext cx="11056403" cy="1531425"/>
          </a:xfrm>
        </p:spPr>
        <p:txBody>
          <a:bodyPr anchor="t" anchorCtr="0"/>
          <a:lstStyle>
            <a:lvl1pPr algn="l">
              <a:lnSpc>
                <a:spcPct val="91000"/>
              </a:lnSpc>
              <a:defRPr sz="5201" spc="200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Titel der Präsentation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406401" y="260078"/>
            <a:ext cx="7375299" cy="252000"/>
          </a:xfrm>
        </p:spPr>
        <p:txBody>
          <a:bodyPr/>
          <a:lstStyle>
            <a:lvl1pPr>
              <a:defRPr sz="1420" spc="60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Campus Sontheim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727081" y="5399999"/>
            <a:ext cx="11056403" cy="288000"/>
          </a:xfrm>
        </p:spPr>
        <p:txBody>
          <a:bodyPr/>
          <a:lstStyle>
            <a:lvl1pPr>
              <a:defRPr sz="1500" b="1" spc="8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de-DE"/>
              <a:t>Studentische Arbeiten </a:t>
            </a:r>
          </a:p>
        </p:txBody>
      </p:sp>
      <p:grpSp>
        <p:nvGrpSpPr>
          <p:cNvPr id="13" name="Regieanweisungen"/>
          <p:cNvGrpSpPr/>
          <p:nvPr userDrawn="1"/>
        </p:nvGrpSpPr>
        <p:grpSpPr>
          <a:xfrm>
            <a:off x="406400" y="-468000"/>
            <a:ext cx="14521600" cy="7668001"/>
            <a:chOff x="304800" y="-468001"/>
            <a:chExt cx="10891200" cy="7668001"/>
          </a:xfrm>
        </p:grpSpPr>
        <p:sp>
          <p:nvSpPr>
            <p:cNvPr id="14" name="Hilfslinien"/>
            <p:cNvSpPr txBox="1"/>
            <p:nvPr userDrawn="1"/>
          </p:nvSpPr>
          <p:spPr>
            <a:xfrm rot="10800000" flipH="1" flipV="1">
              <a:off x="4571999" y="-468000"/>
              <a:ext cx="4265614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Menu: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Anzeigen &gt; </a:t>
              </a:r>
              <a:r>
                <a:rPr kumimoji="0" lang="de-DE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Haken</a:t>
              </a:r>
              <a:r>
                <a:rPr kumimoji="0" lang="de-DE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</a:t>
              </a:r>
              <a:r>
                <a:rPr kumimoji="0" lang="de-DE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bei</a:t>
              </a:r>
              <a:r>
                <a:rPr kumimoji="0" lang="de-DE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Führungslinien </a:t>
              </a:r>
              <a:r>
                <a:rPr kumimoji="0" lang="de-DE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setzen</a:t>
              </a:r>
            </a:p>
          </p:txBody>
        </p:sp>
        <p:sp>
          <p:nvSpPr>
            <p:cNvPr id="15" name="Zurücksetzen"/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bringen über Menu: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Start &gt; Folien &gt; Zurücksetzen</a:t>
              </a:r>
            </a:p>
          </p:txBody>
        </p:sp>
        <p:sp>
          <p:nvSpPr>
            <p:cNvPr id="16" name="Layoutwechsel"/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Wechsel des Folienlayouts </a:t>
              </a:r>
              <a:br>
                <a:rPr lang="de-DE" sz="1000" b="0" baseline="0">
                  <a:solidFill>
                    <a:schemeClr val="tx1"/>
                  </a:solidFill>
                  <a:latin typeface="+mn-lt"/>
                </a:rPr>
              </a:b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im Menü über:</a:t>
              </a:r>
            </a:p>
            <a:p>
              <a:pPr marL="0" marR="0" lvl="0" indent="0" algn="l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Start &gt; Folien &gt; Layout</a:t>
              </a:r>
            </a:p>
          </p:txBody>
        </p:sp>
        <p:sp>
          <p:nvSpPr>
            <p:cNvPr id="17" name="Fußzeile"/>
            <p:cNvSpPr txBox="1"/>
            <p:nvPr userDrawn="1"/>
          </p:nvSpPr>
          <p:spPr>
            <a:xfrm rot="10800000" flipH="1" flipV="1">
              <a:off x="304801" y="6984000"/>
              <a:ext cx="5531474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Fußzeile anpassen: </a:t>
              </a: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  <p:sp>
          <p:nvSpPr>
            <p:cNvPr id="18" name="Kopfzeile"/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Kopfzeile anpassen: </a:t>
              </a: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</p:grpSp>
      <p:pic>
        <p:nvPicPr>
          <p:cNvPr id="19" name="Logo HHN">
            <a:extLst>
              <a:ext uri="{FF2B5EF4-FFF2-40B4-BE49-F238E27FC236}">
                <a16:creationId xmlns:a16="http://schemas.microsoft.com/office/drawing/2014/main" id="{89C540CF-8626-4B8A-AECD-DE59103C585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8874" y="305319"/>
            <a:ext cx="2064615" cy="697187"/>
          </a:xfrm>
          <a:prstGeom prst="rect">
            <a:avLst/>
          </a:prstGeom>
        </p:spPr>
      </p:pic>
      <p:pic>
        <p:nvPicPr>
          <p:cNvPr id="21" name="Pfeil">
            <a:extLst>
              <a:ext uri="{FF2B5EF4-FFF2-40B4-BE49-F238E27FC236}">
                <a16:creationId xmlns:a16="http://schemas.microsoft.com/office/drawing/2014/main" id="{9B7553C5-A51D-4F5E-A635-F506117CD78D}"/>
              </a:ext>
            </a:extLst>
          </p:cNvPr>
          <p:cNvPicPr preferRelativeResize="0">
            <a:picLocks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00" y="3943332"/>
            <a:ext cx="180000" cy="288000"/>
          </a:xfrm>
          <a:prstGeom prst="rect">
            <a:avLst/>
          </a:prstGeom>
        </p:spPr>
      </p:pic>
      <p:sp>
        <p:nvSpPr>
          <p:cNvPr id="23" name="Foliennummernplatzhalter 10">
            <a:extLst>
              <a:ext uri="{FF2B5EF4-FFF2-40B4-BE49-F238E27FC236}">
                <a16:creationId xmlns:a16="http://schemas.microsoft.com/office/drawing/2014/main" id="{24F3020E-5E4D-4241-944A-A34A6AA4C9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83778" y="6984000"/>
            <a:ext cx="1899711" cy="21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739172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Zwischen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Hintergrund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67"/>
          <a:stretch/>
        </p:blipFill>
        <p:spPr>
          <a:xfrm>
            <a:off x="0" y="971552"/>
            <a:ext cx="12192000" cy="5886449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1530728" y="2160001"/>
            <a:ext cx="10252761" cy="1531425"/>
          </a:xfrm>
        </p:spPr>
        <p:txBody>
          <a:bodyPr anchor="t" anchorCtr="0"/>
          <a:lstStyle>
            <a:lvl1pPr algn="l">
              <a:lnSpc>
                <a:spcPct val="100000"/>
              </a:lnSpc>
              <a:defRPr sz="4800" spc="200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ZWISCHENTITEL TRENNERSEITE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Studentische Arbeiten </a:t>
            </a:r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3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1530728" y="3905249"/>
            <a:ext cx="10252761" cy="2338391"/>
          </a:xfrm>
        </p:spPr>
        <p:txBody>
          <a:bodyPr vert="horz"/>
          <a:lstStyle>
            <a:lvl1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1">
                <a:solidFill>
                  <a:schemeClr val="bg1"/>
                </a:solidFill>
                <a:latin typeface="+mj-lt"/>
              </a:defRPr>
            </a:lvl2pPr>
            <a:lvl3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4pPr>
            <a:lvl5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1">
                <a:solidFill>
                  <a:schemeClr val="bg1"/>
                </a:solidFill>
                <a:latin typeface="+mj-lt"/>
              </a:defRPr>
            </a:lvl5pPr>
            <a:lvl6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1">
                <a:solidFill>
                  <a:schemeClr val="bg1"/>
                </a:solidFill>
                <a:latin typeface="+mj-lt"/>
              </a:defRPr>
            </a:lvl6pPr>
            <a:lvl7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7pPr>
            <a:lvl8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8pPr>
            <a:lvl9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de-DE"/>
              <a:t>Zusatz Info</a:t>
            </a:r>
          </a:p>
        </p:txBody>
      </p:sp>
      <p:grpSp>
        <p:nvGrpSpPr>
          <p:cNvPr id="14" name="Regieanweisungen"/>
          <p:cNvGrpSpPr/>
          <p:nvPr userDrawn="1"/>
        </p:nvGrpSpPr>
        <p:grpSpPr>
          <a:xfrm>
            <a:off x="406400" y="-468000"/>
            <a:ext cx="14521600" cy="7668001"/>
            <a:chOff x="304800" y="-468001"/>
            <a:chExt cx="10891200" cy="7668001"/>
          </a:xfrm>
        </p:grpSpPr>
        <p:sp>
          <p:nvSpPr>
            <p:cNvPr id="15" name="Hilfslinien"/>
            <p:cNvSpPr txBox="1"/>
            <p:nvPr userDrawn="1"/>
          </p:nvSpPr>
          <p:spPr>
            <a:xfrm rot="10800000" flipH="1" flipV="1">
              <a:off x="4571999" y="-468000"/>
              <a:ext cx="4265614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Menu: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Anzeigen &gt; </a:t>
              </a:r>
              <a:r>
                <a:rPr kumimoji="0" lang="de-DE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Haken</a:t>
              </a:r>
              <a:r>
                <a:rPr kumimoji="0" lang="de-DE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</a:t>
              </a:r>
              <a:r>
                <a:rPr kumimoji="0" lang="de-DE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bei</a:t>
              </a:r>
              <a:r>
                <a:rPr kumimoji="0" lang="de-DE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Führungslinien </a:t>
              </a:r>
              <a:r>
                <a:rPr kumimoji="0" lang="de-DE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setzen</a:t>
              </a:r>
            </a:p>
          </p:txBody>
        </p:sp>
        <p:sp>
          <p:nvSpPr>
            <p:cNvPr id="16" name="Zurücksetzen"/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bringen über Menu: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Start &gt; Folien &gt; Zurücksetzen</a:t>
              </a:r>
            </a:p>
          </p:txBody>
        </p:sp>
        <p:sp>
          <p:nvSpPr>
            <p:cNvPr id="17" name="Layoutwechsel"/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Wechsel des Folienlayouts </a:t>
              </a:r>
              <a:br>
                <a:rPr lang="de-DE" sz="1000" b="0" baseline="0">
                  <a:solidFill>
                    <a:schemeClr val="tx1"/>
                  </a:solidFill>
                  <a:latin typeface="+mn-lt"/>
                </a:rPr>
              </a:b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im Menü über:</a:t>
              </a:r>
            </a:p>
            <a:p>
              <a:pPr marL="0" marR="0" lvl="0" indent="0" algn="l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Start &gt; Folien &gt; Layout</a:t>
              </a:r>
            </a:p>
          </p:txBody>
        </p:sp>
        <p:sp>
          <p:nvSpPr>
            <p:cNvPr id="18" name="Fußzeile"/>
            <p:cNvSpPr txBox="1"/>
            <p:nvPr userDrawn="1"/>
          </p:nvSpPr>
          <p:spPr>
            <a:xfrm rot="10800000" flipH="1" flipV="1">
              <a:off x="304801" y="6984000"/>
              <a:ext cx="5531474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Fußzeile anpassen: </a:t>
              </a: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  <p:sp>
          <p:nvSpPr>
            <p:cNvPr id="19" name="Kopfzeile"/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Kopfzeile anpassen: </a:t>
              </a: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</p:grpSp>
      <p:pic>
        <p:nvPicPr>
          <p:cNvPr id="21" name="Logo HHN">
            <a:extLst>
              <a:ext uri="{FF2B5EF4-FFF2-40B4-BE49-F238E27FC236}">
                <a16:creationId xmlns:a16="http://schemas.microsoft.com/office/drawing/2014/main" id="{04368BE0-163A-441F-AAC7-4D3A9B15414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9514" y="307131"/>
            <a:ext cx="1423970" cy="480852"/>
          </a:xfrm>
          <a:prstGeom prst="rect">
            <a:avLst/>
          </a:prstGeom>
        </p:spPr>
      </p:pic>
      <p:pic>
        <p:nvPicPr>
          <p:cNvPr id="23" name="Pfeil">
            <a:extLst>
              <a:ext uri="{FF2B5EF4-FFF2-40B4-BE49-F238E27FC236}">
                <a16:creationId xmlns:a16="http://schemas.microsoft.com/office/drawing/2014/main" id="{BDD3B1C6-5D65-4396-8DAA-35F5FC78C81C}"/>
              </a:ext>
            </a:extLst>
          </p:cNvPr>
          <p:cNvPicPr preferRelativeResize="0">
            <a:picLocks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000" y="2376000"/>
            <a:ext cx="180000" cy="2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3009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//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Studentische Arbeiten 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0" name="Titel 9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pt-BR"/>
              <a:t>Headline einfügen</a:t>
            </a:r>
            <a:br>
              <a:rPr lang="pt-BR"/>
            </a:br>
            <a:r>
              <a:rPr lang="pt-BR"/>
              <a:t>über zwei Zeilen</a:t>
            </a:r>
            <a:endParaRPr lang="de-DE"/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0B166E63-50B0-4138-AD32-6428E7F6058D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06405" y="2033591"/>
            <a:ext cx="11377084" cy="4210049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de-DE"/>
              <a:t>Text 22 Pt auf erster Ebene // für Aufzählung 22 Pt,  Text 20 Pt, Zwischenheadline und Aufzählungen 20 Pt &gt;&gt; Menü &gt; Start &gt; Absatz &gt; Listenebne erhöhen 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  <a:p>
            <a:pPr lvl="5"/>
            <a:r>
              <a:rPr lang="de-DE"/>
              <a:t>Sechste Ebene</a:t>
            </a:r>
          </a:p>
          <a:p>
            <a:pPr lvl="6"/>
            <a:r>
              <a:rPr lang="de-DE"/>
              <a:t>Siebte Ebene</a:t>
            </a:r>
          </a:p>
          <a:p>
            <a:pPr lvl="7"/>
            <a:r>
              <a:rPr lang="de-DE"/>
              <a:t>Achte Ebene</a:t>
            </a:r>
          </a:p>
          <a:p>
            <a:pPr lvl="8"/>
            <a:r>
              <a:rPr lang="de-DE"/>
              <a:t>Neunte Ebene</a:t>
            </a:r>
          </a:p>
        </p:txBody>
      </p:sp>
    </p:spTree>
    <p:extLst>
      <p:ext uri="{BB962C8B-B14F-4D97-AF65-F5344CB8AC3E}">
        <p14:creationId xmlns:p14="http://schemas.microsoft.com/office/powerpoint/2010/main" val="11731521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// Inhalt // 3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Studentische Arbeiten 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0" name="Titel 9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pt-BR"/>
              <a:t>Headline einfügen</a:t>
            </a:r>
            <a:br>
              <a:rPr lang="pt-BR"/>
            </a:br>
            <a:r>
              <a:rPr lang="pt-BR"/>
              <a:t>über zwei Zeilen</a:t>
            </a:r>
            <a:endParaRPr lang="de-DE"/>
          </a:p>
        </p:txBody>
      </p:sp>
      <p:sp>
        <p:nvSpPr>
          <p:cNvPr id="11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406405" y="2033701"/>
            <a:ext cx="11377084" cy="2231887"/>
          </a:xfrm>
        </p:spPr>
        <p:txBody>
          <a:bodyPr vert="horz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de-DE"/>
              <a:t>Text 22 Pt auf erster Ebene // für Aufzählung 22 Pt,  Text 20 Pt, Zwischenheadline und Aufzählungen 20 Pt &gt;&gt; Menü &gt; Start &gt; Absatz &gt; Listenebne erhöhen 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15" name="Bildplatzhalter 2"/>
          <p:cNvSpPr>
            <a:spLocks noGrp="1"/>
          </p:cNvSpPr>
          <p:nvPr>
            <p:ph type="pic" idx="1" hasCustomPrompt="1"/>
          </p:nvPr>
        </p:nvSpPr>
        <p:spPr>
          <a:xfrm>
            <a:off x="406400" y="4361763"/>
            <a:ext cx="3658080" cy="1881877"/>
          </a:xfrm>
        </p:spPr>
        <p:txBody>
          <a:bodyPr/>
          <a:lstStyle>
            <a:lvl1pPr marL="0" indent="0" algn="ctr">
              <a:spcAft>
                <a:spcPts val="0"/>
              </a:spcAft>
              <a:buNone/>
              <a:defRPr sz="1999"/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de-DE"/>
            </a:br>
            <a:r>
              <a:rPr lang="de-DE"/>
              <a:t>Bild einfügen</a:t>
            </a:r>
          </a:p>
        </p:txBody>
      </p:sp>
      <p:sp>
        <p:nvSpPr>
          <p:cNvPr id="16" name="Bildplatzhalter 2"/>
          <p:cNvSpPr>
            <a:spLocks noGrp="1"/>
          </p:cNvSpPr>
          <p:nvPr>
            <p:ph type="pic" idx="14" hasCustomPrompt="1"/>
          </p:nvPr>
        </p:nvSpPr>
        <p:spPr>
          <a:xfrm>
            <a:off x="4265901" y="4361763"/>
            <a:ext cx="3658080" cy="1881877"/>
          </a:xfrm>
        </p:spPr>
        <p:txBody>
          <a:bodyPr/>
          <a:lstStyle>
            <a:lvl1pPr marL="0" indent="0" algn="ctr">
              <a:spcAft>
                <a:spcPts val="0"/>
              </a:spcAft>
              <a:buNone/>
              <a:defRPr sz="1999"/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de-DE"/>
            </a:br>
            <a:r>
              <a:rPr lang="de-DE"/>
              <a:t>Bild einfügen</a:t>
            </a:r>
          </a:p>
        </p:txBody>
      </p:sp>
      <p:sp>
        <p:nvSpPr>
          <p:cNvPr id="17" name="Bildplatzhalter 2"/>
          <p:cNvSpPr>
            <a:spLocks noGrp="1"/>
          </p:cNvSpPr>
          <p:nvPr>
            <p:ph type="pic" idx="15" hasCustomPrompt="1"/>
          </p:nvPr>
        </p:nvSpPr>
        <p:spPr>
          <a:xfrm>
            <a:off x="8125404" y="4361763"/>
            <a:ext cx="3658080" cy="1881877"/>
          </a:xfrm>
        </p:spPr>
        <p:txBody>
          <a:bodyPr/>
          <a:lstStyle>
            <a:lvl1pPr marL="0" indent="0" algn="ctr">
              <a:spcAft>
                <a:spcPts val="0"/>
              </a:spcAft>
              <a:buNone/>
              <a:defRPr sz="1999"/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de-DE"/>
            </a:br>
            <a:r>
              <a:rPr lang="de-DE"/>
              <a:t>Bild einfügen</a:t>
            </a:r>
          </a:p>
        </p:txBody>
      </p:sp>
    </p:spTree>
    <p:extLst>
      <p:ext uri="{BB962C8B-B14F-4D97-AF65-F5344CB8AC3E}">
        <p14:creationId xmlns:p14="http://schemas.microsoft.com/office/powerpoint/2010/main" val="15017260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// Inhalt //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Studentische Arbeiten 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0" name="Titel 9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pt-BR"/>
              <a:t>Headline einfügen</a:t>
            </a:r>
            <a:br>
              <a:rPr lang="pt-BR"/>
            </a:br>
            <a:r>
              <a:rPr lang="pt-BR"/>
              <a:t>über zwei Zeilen</a:t>
            </a:r>
            <a:endParaRPr lang="de-DE"/>
          </a:p>
        </p:txBody>
      </p:sp>
      <p:sp>
        <p:nvSpPr>
          <p:cNvPr id="11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406400" y="2033702"/>
            <a:ext cx="7128933" cy="4209936"/>
          </a:xfrm>
        </p:spPr>
        <p:txBody>
          <a:bodyPr vert="horz"/>
          <a:lstStyle>
            <a:lvl3pPr>
              <a:defRPr/>
            </a:lvl3pPr>
          </a:lstStyle>
          <a:p>
            <a:pPr lvl="0"/>
            <a:r>
              <a:rPr lang="de-DE"/>
              <a:t>Text 22 Pt auf erster Ebene // für Aufzählung 22 Pt,  Text 20 Pt, Zwischenheadline und Aufzählungen 20 Pt &gt;&gt; Menü &gt; Start &gt; Absatz &gt; Listenebne erhöhen 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  <a:p>
            <a:pPr lvl="5"/>
            <a:r>
              <a:rPr lang="de-DE"/>
              <a:t>Sechste Ebene</a:t>
            </a:r>
          </a:p>
          <a:p>
            <a:pPr lvl="6"/>
            <a:r>
              <a:rPr lang="de-DE"/>
              <a:t>Siebte Ebene</a:t>
            </a:r>
          </a:p>
        </p:txBody>
      </p:sp>
      <p:sp>
        <p:nvSpPr>
          <p:cNvPr id="17" name="Bildplatzhalter 2"/>
          <p:cNvSpPr>
            <a:spLocks noGrp="1"/>
          </p:cNvSpPr>
          <p:nvPr>
            <p:ph type="pic" idx="15" hasCustomPrompt="1"/>
          </p:nvPr>
        </p:nvSpPr>
        <p:spPr>
          <a:xfrm>
            <a:off x="7920568" y="2097883"/>
            <a:ext cx="3862917" cy="3960020"/>
          </a:xfrm>
          <a:noFill/>
        </p:spPr>
        <p:txBody>
          <a:bodyPr/>
          <a:lstStyle>
            <a:lvl1pPr marL="0" indent="0" algn="ctr">
              <a:spcAft>
                <a:spcPts val="0"/>
              </a:spcAft>
              <a:buNone/>
              <a:defRPr sz="1999"/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de-DE"/>
            </a:br>
            <a:br>
              <a:rPr lang="de-DE"/>
            </a:br>
            <a:br>
              <a:rPr lang="de-DE"/>
            </a:br>
            <a:br>
              <a:rPr lang="de-DE"/>
            </a:br>
            <a:r>
              <a:rPr lang="de-DE"/>
              <a:t>Bild einfügen</a:t>
            </a:r>
          </a:p>
        </p:txBody>
      </p:sp>
    </p:spTree>
    <p:extLst>
      <p:ext uri="{BB962C8B-B14F-4D97-AF65-F5344CB8AC3E}">
        <p14:creationId xmlns:p14="http://schemas.microsoft.com/office/powerpoint/2010/main" val="11237728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747" userDrawn="1">
          <p15:clr>
            <a:srgbClr val="FBAE40"/>
          </p15:clr>
        </p15:guide>
        <p15:guide id="2" pos="4989" userDrawn="1">
          <p15:clr>
            <a:srgbClr val="FBAE40"/>
          </p15:clr>
        </p15:guide>
        <p15:guide id="3" orient="horz" pos="3816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Bildplatzhalter 2"/>
          <p:cNvSpPr>
            <a:spLocks noGrp="1"/>
          </p:cNvSpPr>
          <p:nvPr>
            <p:ph type="pic" idx="15" hasCustomPrompt="1"/>
          </p:nvPr>
        </p:nvSpPr>
        <p:spPr>
          <a:xfrm>
            <a:off x="5" y="971550"/>
            <a:ext cx="12191999" cy="5886450"/>
          </a:xfrm>
          <a:noFill/>
        </p:spPr>
        <p:txBody>
          <a:bodyPr/>
          <a:lstStyle>
            <a:lvl1pPr marL="0" indent="0" algn="ctr">
              <a:buNone/>
              <a:defRPr sz="1999" b="1">
                <a:solidFill>
                  <a:schemeClr val="tx1"/>
                </a:solidFill>
                <a:latin typeface="+mj-lt"/>
              </a:defRPr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de-DE"/>
            </a:br>
            <a:r>
              <a:rPr lang="de-DE"/>
              <a:t>Bild einfügen &gt;&gt; Menü &gt; Einfügen &gt; Bilder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</a:p>
        </p:txBody>
      </p:sp>
      <p:sp>
        <p:nvSpPr>
          <p:cNvPr id="11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0" y="971552"/>
            <a:ext cx="12192000" cy="5886449"/>
          </a:xfrm>
          <a:blipFill>
            <a:blip r:embed="rId2"/>
            <a:stretch>
              <a:fillRect/>
            </a:stretch>
          </a:blipFill>
        </p:spPr>
        <p:txBody>
          <a:bodyPr vert="horz" lIns="1954800" tIns="1389600" rIns="1501200"/>
          <a:lstStyle>
            <a:lvl1pPr>
              <a:lnSpc>
                <a:spcPct val="108000"/>
              </a:lnSpc>
              <a:spcAft>
                <a:spcPts val="0"/>
              </a:spcAft>
              <a:defRPr sz="3300" b="1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None/>
              <a:defRPr sz="1500" b="1">
                <a:solidFill>
                  <a:schemeClr val="bg1"/>
                </a:solidFill>
                <a:latin typeface="+mj-lt"/>
              </a:defRPr>
            </a:lvl2pPr>
            <a:lvl3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1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1">
                <a:solidFill>
                  <a:schemeClr val="bg1"/>
                </a:solidFill>
                <a:latin typeface="+mj-lt"/>
              </a:defRPr>
            </a:lvl4pPr>
            <a:lvl5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None/>
              <a:defRPr sz="1500" b="1">
                <a:solidFill>
                  <a:schemeClr val="bg1"/>
                </a:solidFill>
                <a:latin typeface="+mj-lt"/>
              </a:defRPr>
            </a:lvl5pPr>
            <a:lvl6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None/>
              <a:defRPr sz="1500" b="1">
                <a:solidFill>
                  <a:schemeClr val="bg1"/>
                </a:solidFill>
                <a:latin typeface="+mj-lt"/>
              </a:defRPr>
            </a:lvl6pPr>
            <a:lvl7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1">
                <a:solidFill>
                  <a:schemeClr val="bg1"/>
                </a:solidFill>
                <a:latin typeface="+mj-lt"/>
              </a:defRPr>
            </a:lvl7pPr>
            <a:lvl8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1">
                <a:solidFill>
                  <a:schemeClr val="bg1"/>
                </a:solidFill>
                <a:latin typeface="+mj-lt"/>
              </a:defRPr>
            </a:lvl8pPr>
            <a:lvl9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1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de-DE"/>
              <a:t>Zitat auf erster Ebene // für Autor &gt;&gt; Menü &gt; Start &gt; Absatz &gt; Listenebne erhöhen 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Studentische Arbeiten 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>
          <a:xfrm>
            <a:off x="9883778" y="6515213"/>
            <a:ext cx="1899711" cy="216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‹#›</a:t>
            </a:fld>
            <a:endParaRPr lang="de-DE"/>
          </a:p>
        </p:txBody>
      </p:sp>
      <p:grpSp>
        <p:nvGrpSpPr>
          <p:cNvPr id="13" name="Regieanweisungen"/>
          <p:cNvGrpSpPr/>
          <p:nvPr userDrawn="1"/>
        </p:nvGrpSpPr>
        <p:grpSpPr>
          <a:xfrm>
            <a:off x="-2352000" y="-468000"/>
            <a:ext cx="17280000" cy="7668001"/>
            <a:chOff x="-1764000" y="-468001"/>
            <a:chExt cx="12960000" cy="7668001"/>
          </a:xfrm>
        </p:grpSpPr>
        <p:sp>
          <p:nvSpPr>
            <p:cNvPr id="14" name="Hilfslinien"/>
            <p:cNvSpPr txBox="1"/>
            <p:nvPr userDrawn="1"/>
          </p:nvSpPr>
          <p:spPr>
            <a:xfrm rot="10800000" flipH="1" flipV="1">
              <a:off x="4571999" y="-468000"/>
              <a:ext cx="4265614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Menu: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Anzeigen &gt; </a:t>
              </a:r>
              <a:r>
                <a:rPr kumimoji="0" lang="de-DE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Haken</a:t>
              </a:r>
              <a:r>
                <a:rPr kumimoji="0" lang="de-DE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</a:t>
              </a:r>
              <a:r>
                <a:rPr kumimoji="0" lang="de-DE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bei</a:t>
              </a:r>
              <a:r>
                <a:rPr kumimoji="0" lang="de-DE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Führungslinien </a:t>
              </a:r>
              <a:r>
                <a:rPr kumimoji="0" lang="de-DE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setzen</a:t>
              </a:r>
            </a:p>
          </p:txBody>
        </p:sp>
        <p:sp>
          <p:nvSpPr>
            <p:cNvPr id="15" name="Zurücksetzen"/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bringen über Menu: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Start &gt; Folien &gt; Zurücksetzen</a:t>
              </a:r>
            </a:p>
          </p:txBody>
        </p:sp>
        <p:sp>
          <p:nvSpPr>
            <p:cNvPr id="16" name="Layoutwechsel"/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Wechsel des Folienlayouts </a:t>
              </a:r>
              <a:br>
                <a:rPr lang="de-DE" sz="1000" b="0" baseline="0">
                  <a:solidFill>
                    <a:schemeClr val="tx1"/>
                  </a:solidFill>
                  <a:latin typeface="+mn-lt"/>
                </a:rPr>
              </a:b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im Menü über:</a:t>
              </a:r>
            </a:p>
            <a:p>
              <a:pPr marL="0" marR="0" lvl="0" indent="0" algn="l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Start &gt; Folien &gt; Layout</a:t>
              </a:r>
            </a:p>
          </p:txBody>
        </p:sp>
        <p:sp>
          <p:nvSpPr>
            <p:cNvPr id="18" name="Text // Listenebene erhöhen"/>
            <p:cNvSpPr txBox="1"/>
            <p:nvPr userDrawn="1"/>
          </p:nvSpPr>
          <p:spPr>
            <a:xfrm>
              <a:off x="-1764000" y="3042062"/>
              <a:ext cx="898412" cy="288000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Listenebene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erhöhen</a:t>
              </a:r>
            </a:p>
          </p:txBody>
        </p:sp>
        <p:sp>
          <p:nvSpPr>
            <p:cNvPr id="19" name="Text // Listenebene verringern"/>
            <p:cNvSpPr txBox="1"/>
            <p:nvPr userDrawn="1"/>
          </p:nvSpPr>
          <p:spPr>
            <a:xfrm>
              <a:off x="-1764000" y="3438062"/>
              <a:ext cx="898412" cy="288001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Listenebene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verringern</a:t>
              </a:r>
            </a:p>
          </p:txBody>
        </p:sp>
        <p:sp>
          <p:nvSpPr>
            <p:cNvPr id="20" name="Listenebenen"/>
            <p:cNvSpPr txBox="1"/>
            <p:nvPr userDrawn="1"/>
          </p:nvSpPr>
          <p:spPr>
            <a:xfrm rot="10800000" flipH="1" flipV="1">
              <a:off x="-1690413" y="2124000"/>
              <a:ext cx="1584000" cy="792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Wechsel der Textebene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im Menü über: </a:t>
              </a:r>
              <a:br>
                <a:rPr lang="de-DE" sz="1000" b="0" baseline="0">
                  <a:solidFill>
                    <a:schemeClr val="tx1"/>
                  </a:solidFill>
                  <a:latin typeface="+mn-lt"/>
                </a:rPr>
              </a:b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Start &gt; Absatz &gt; Listenebene erhöhen/verringern</a:t>
              </a:r>
            </a:p>
          </p:txBody>
        </p:sp>
        <p:pic>
          <p:nvPicPr>
            <p:cNvPr id="21" name="Bild // Listenebene verringern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-792000" y="3438062"/>
              <a:ext cx="622082" cy="28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" name="Bild // Listenebene erhöhen"/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-792000" y="3042062"/>
              <a:ext cx="622082" cy="288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" name="Fußzeile"/>
            <p:cNvSpPr txBox="1"/>
            <p:nvPr userDrawn="1"/>
          </p:nvSpPr>
          <p:spPr>
            <a:xfrm rot="10800000" flipH="1" flipV="1">
              <a:off x="304801" y="6984000"/>
              <a:ext cx="5531474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Fußzeile anpassen: </a:t>
              </a: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  <p:sp>
          <p:nvSpPr>
            <p:cNvPr id="24" name="Kopfzeile"/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Kopfzeile anpassen: </a:t>
              </a: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</p:grpSp>
      <p:pic>
        <p:nvPicPr>
          <p:cNvPr id="26" name="Logo HHN">
            <a:extLst>
              <a:ext uri="{FF2B5EF4-FFF2-40B4-BE49-F238E27FC236}">
                <a16:creationId xmlns:a16="http://schemas.microsoft.com/office/drawing/2014/main" id="{CD8A692E-F6AC-4E01-99E6-965C59B26C2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9514" y="307131"/>
            <a:ext cx="1423970" cy="480852"/>
          </a:xfrm>
          <a:prstGeom prst="rect">
            <a:avLst/>
          </a:prstGeom>
        </p:spPr>
      </p:pic>
      <p:sp>
        <p:nvSpPr>
          <p:cNvPr id="28" name="Titel 9">
            <a:extLst>
              <a:ext uri="{FF2B5EF4-FFF2-40B4-BE49-F238E27FC236}">
                <a16:creationId xmlns:a16="http://schemas.microsoft.com/office/drawing/2014/main" id="{806AA2DC-065A-4166-A62B-2A250A3B35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684080"/>
            <a:ext cx="1321200" cy="1119600"/>
          </a:xfrm>
          <a:blipFill>
            <a:blip r:embed="rId6"/>
            <a:stretch>
              <a:fillRect/>
            </a:stretch>
          </a:blipFill>
        </p:spPr>
        <p:txBody>
          <a:bodyPr wrap="none" rIns="1454400" anchor="t" anchorCtr="0"/>
          <a:lstStyle>
            <a:lvl1pPr algn="r">
              <a:defRPr sz="1000" baseline="0"/>
            </a:lvl1pPr>
          </a:lstStyle>
          <a:p>
            <a:r>
              <a:rPr lang="pt-BR"/>
              <a:t>Bitte nicht</a:t>
            </a:r>
            <a:br>
              <a:rPr lang="pt-BR"/>
            </a:br>
            <a:r>
              <a:rPr lang="pt-BR"/>
              <a:t>verschieben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9150176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3.em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Regieanweisungen"/>
          <p:cNvGrpSpPr/>
          <p:nvPr userDrawn="1"/>
        </p:nvGrpSpPr>
        <p:grpSpPr>
          <a:xfrm>
            <a:off x="-2253886" y="-468000"/>
            <a:ext cx="17181886" cy="7668001"/>
            <a:chOff x="-1690413" y="-468001"/>
            <a:chExt cx="12886413" cy="7668001"/>
          </a:xfrm>
        </p:grpSpPr>
        <p:sp>
          <p:nvSpPr>
            <p:cNvPr id="11" name="Hilfslinien"/>
            <p:cNvSpPr txBox="1"/>
            <p:nvPr userDrawn="1"/>
          </p:nvSpPr>
          <p:spPr>
            <a:xfrm rot="10800000" flipH="1" flipV="1">
              <a:off x="4571999" y="-468000"/>
              <a:ext cx="42648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Menu: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Anzeigen &gt; </a:t>
              </a:r>
              <a:r>
                <a:rPr kumimoji="0" lang="de-DE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Haken</a:t>
              </a:r>
              <a:r>
                <a:rPr kumimoji="0" lang="de-DE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</a:t>
              </a:r>
              <a:r>
                <a:rPr kumimoji="0" lang="de-DE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bei</a:t>
              </a:r>
              <a:r>
                <a:rPr kumimoji="0" lang="de-DE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Führungslinien </a:t>
              </a:r>
              <a:r>
                <a:rPr kumimoji="0" lang="de-DE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setzen</a:t>
              </a:r>
            </a:p>
          </p:txBody>
        </p:sp>
        <p:sp>
          <p:nvSpPr>
            <p:cNvPr id="13" name="Zurücksetzen"/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bringen über Menu: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Start &gt; Folien &gt; Zurücksetzen</a:t>
              </a:r>
            </a:p>
          </p:txBody>
        </p:sp>
        <p:sp>
          <p:nvSpPr>
            <p:cNvPr id="14" name="Layoutwechsel"/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Wechsel des Folienlayouts </a:t>
              </a:r>
              <a:br>
                <a:rPr lang="de-DE" sz="1000" b="0" baseline="0">
                  <a:solidFill>
                    <a:schemeClr val="tx1"/>
                  </a:solidFill>
                  <a:latin typeface="+mn-lt"/>
                </a:rPr>
              </a:b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im Menü über:</a:t>
              </a:r>
            </a:p>
            <a:p>
              <a:pPr marL="0" marR="0" lvl="0" indent="0" algn="l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Start &gt; Folien &gt; Layout</a:t>
              </a:r>
            </a:p>
          </p:txBody>
        </p:sp>
        <p:sp>
          <p:nvSpPr>
            <p:cNvPr id="15" name="Text // Listenebene erhöhen"/>
            <p:cNvSpPr txBox="1"/>
            <p:nvPr userDrawn="1"/>
          </p:nvSpPr>
          <p:spPr>
            <a:xfrm>
              <a:off x="-1516796" y="2871934"/>
              <a:ext cx="898412" cy="288000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Listenebene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erhöhen</a:t>
              </a:r>
            </a:p>
          </p:txBody>
        </p:sp>
        <p:sp>
          <p:nvSpPr>
            <p:cNvPr id="16" name="Text // Listenebene verringern"/>
            <p:cNvSpPr txBox="1"/>
            <p:nvPr userDrawn="1"/>
          </p:nvSpPr>
          <p:spPr>
            <a:xfrm>
              <a:off x="-1516796" y="3267934"/>
              <a:ext cx="898412" cy="288001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Listenebene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verringern</a:t>
              </a:r>
            </a:p>
          </p:txBody>
        </p:sp>
        <p:sp>
          <p:nvSpPr>
            <p:cNvPr id="17" name="Listenebenen"/>
            <p:cNvSpPr txBox="1"/>
            <p:nvPr userDrawn="1"/>
          </p:nvSpPr>
          <p:spPr>
            <a:xfrm rot="10800000" flipH="1" flipV="1">
              <a:off x="-1690413" y="2124000"/>
              <a:ext cx="1584000" cy="792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Wechsel der Textebene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im Menü über: </a:t>
              </a:r>
              <a:br>
                <a:rPr lang="de-DE" sz="1000" b="0" baseline="0">
                  <a:solidFill>
                    <a:schemeClr val="tx1"/>
                  </a:solidFill>
                  <a:latin typeface="+mn-lt"/>
                </a:rPr>
              </a:b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Start &gt; Absatz &gt; Listenebene erhöhen/verringern</a:t>
              </a:r>
            </a:p>
          </p:txBody>
        </p:sp>
        <p:pic>
          <p:nvPicPr>
            <p:cNvPr id="18" name="Bild // Listenebene verringern"/>
            <p:cNvPicPr>
              <a:picLocks noChangeAspect="1"/>
            </p:cNvPicPr>
            <p:nvPr userDrawn="1"/>
          </p:nvPicPr>
          <p:blipFill>
            <a:blip r:embed="rId15"/>
            <a:stretch>
              <a:fillRect/>
            </a:stretch>
          </p:blipFill>
          <p:spPr>
            <a:xfrm>
              <a:off x="-544788" y="3267934"/>
              <a:ext cx="385763" cy="238125"/>
            </a:xfrm>
            <a:prstGeom prst="rect">
              <a:avLst/>
            </a:prstGeom>
          </p:spPr>
        </p:pic>
        <p:pic>
          <p:nvPicPr>
            <p:cNvPr id="19" name="Bild // Listenebene erhöhen"/>
            <p:cNvPicPr>
              <a:picLocks noChangeAspect="1"/>
            </p:cNvPicPr>
            <p:nvPr userDrawn="1"/>
          </p:nvPicPr>
          <p:blipFill>
            <a:blip r:embed="rId16"/>
            <a:stretch>
              <a:fillRect/>
            </a:stretch>
          </p:blipFill>
          <p:spPr>
            <a:xfrm>
              <a:off x="-544788" y="2871934"/>
              <a:ext cx="385763" cy="238125"/>
            </a:xfrm>
            <a:prstGeom prst="rect">
              <a:avLst/>
            </a:prstGeom>
          </p:spPr>
        </p:pic>
        <p:sp>
          <p:nvSpPr>
            <p:cNvPr id="20" name="Fußzeile"/>
            <p:cNvSpPr txBox="1"/>
            <p:nvPr userDrawn="1"/>
          </p:nvSpPr>
          <p:spPr>
            <a:xfrm rot="10800000" flipH="1" flipV="1">
              <a:off x="304799" y="6984000"/>
              <a:ext cx="5531475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Fußzeile anpassen: </a:t>
              </a: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  <p:sp>
          <p:nvSpPr>
            <p:cNvPr id="21" name="Kopfzeile"/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Kopfzeile anpassen: </a:t>
              </a: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</p:grpSp>
      <p:cxnSp>
        <p:nvCxnSpPr>
          <p:cNvPr id="12" name="Footerlinie"/>
          <p:cNvCxnSpPr/>
          <p:nvPr userDrawn="1"/>
        </p:nvCxnSpPr>
        <p:spPr>
          <a:xfrm>
            <a:off x="406399" y="6449759"/>
            <a:ext cx="11376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Headerlinie"/>
          <p:cNvCxnSpPr/>
          <p:nvPr userDrawn="1"/>
        </p:nvCxnSpPr>
        <p:spPr>
          <a:xfrm>
            <a:off x="406400" y="1800000"/>
            <a:ext cx="11376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06405" y="898525"/>
            <a:ext cx="11377084" cy="8636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pt-BR"/>
              <a:t>Headline einfügen</a:t>
            </a:r>
            <a:br>
              <a:rPr lang="pt-BR"/>
            </a:br>
            <a:r>
              <a:rPr lang="pt-BR"/>
              <a:t>über zwei Zeilen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06402" y="2033591"/>
            <a:ext cx="11377084" cy="421004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de-DE"/>
              <a:t>Text 22 Pt auf erster Ebene // für Aufzählung 22 Pt,  Text 20 Pt, Zwischenheadline und Aufzählungen 20 Pt &gt;&gt; Menü &gt; Start &gt; Absatz &gt; Listenebne erhöhen 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  <a:p>
            <a:pPr lvl="5"/>
            <a:r>
              <a:rPr lang="de-DE"/>
              <a:t>Sechste Ebene</a:t>
            </a:r>
          </a:p>
          <a:p>
            <a:pPr lvl="6"/>
            <a:r>
              <a:rPr lang="de-DE"/>
              <a:t>Siebte Ebene</a:t>
            </a:r>
          </a:p>
          <a:p>
            <a:pPr lvl="7"/>
            <a:r>
              <a:rPr lang="de-DE"/>
              <a:t>Achte Ebene</a:t>
            </a:r>
          </a:p>
          <a:p>
            <a:pPr lvl="8"/>
            <a:r>
              <a:rPr lang="de-DE"/>
              <a:t>Neunte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06401" y="274365"/>
            <a:ext cx="7375299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1" spc="40" baseline="0">
                <a:solidFill>
                  <a:schemeClr val="tx1"/>
                </a:solidFill>
                <a:latin typeface="+mj-lt"/>
              </a:defRPr>
            </a:lvl1pPr>
            <a:lvl2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2pPr>
            <a:lvl3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3pPr>
            <a:lvl4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4pPr>
            <a:lvl5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5pPr>
            <a:lvl6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6pPr>
            <a:lvl7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7pPr>
            <a:lvl8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8pPr>
            <a:lvl9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9pPr>
          </a:lstStyle>
          <a:p>
            <a:r>
              <a:rPr lang="de-DE"/>
              <a:t>Campus Sontheim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6401" y="6515213"/>
            <a:ext cx="7375299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 spc="40" baseline="0">
                <a:solidFill>
                  <a:schemeClr val="tx1"/>
                </a:solidFill>
                <a:latin typeface="+mn-lt"/>
              </a:defRPr>
            </a:lvl1pPr>
            <a:lvl2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2pPr>
            <a:lvl3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3pPr>
            <a:lvl4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4pPr>
            <a:lvl5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5pPr>
            <a:lvl6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6pPr>
            <a:lvl7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7pPr>
            <a:lvl8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8pPr>
            <a:lvl9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9pPr>
          </a:lstStyle>
          <a:p>
            <a:r>
              <a:rPr lang="de-DE"/>
              <a:t>Studentische Arbeiten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9883778" y="6515213"/>
            <a:ext cx="1899711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1pPr>
            <a:lvl2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2pPr>
            <a:lvl3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3pPr>
            <a:lvl4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4pPr>
            <a:lvl5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5pPr>
            <a:lvl6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6pPr>
            <a:lvl7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7pPr>
            <a:lvl8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8pPr>
            <a:lvl9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9pPr>
          </a:lstStyle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‹#›</a:t>
            </a:fld>
            <a:endParaRPr lang="de-DE"/>
          </a:p>
        </p:txBody>
      </p:sp>
      <p:pic>
        <p:nvPicPr>
          <p:cNvPr id="22" name="Logo HHN">
            <a:extLst>
              <a:ext uri="{FF2B5EF4-FFF2-40B4-BE49-F238E27FC236}">
                <a16:creationId xmlns:a16="http://schemas.microsoft.com/office/drawing/2014/main" id="{A53D8DCE-F532-4BEA-B78C-F0F7C4652FEC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9514" y="307131"/>
            <a:ext cx="1423970" cy="480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1733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66" r:id="rId2"/>
    <p:sldLayoutId id="2147483670" r:id="rId3"/>
    <p:sldLayoutId id="2147483649" r:id="rId4"/>
    <p:sldLayoutId id="2147483667" r:id="rId5"/>
    <p:sldLayoutId id="2147483650" r:id="rId6"/>
    <p:sldLayoutId id="2147483660" r:id="rId7"/>
    <p:sldLayoutId id="2147483661" r:id="rId8"/>
    <p:sldLayoutId id="2147483662" r:id="rId9"/>
    <p:sldLayoutId id="2147483664" r:id="rId10"/>
    <p:sldLayoutId id="2147483665" r:id="rId11"/>
    <p:sldLayoutId id="2147483654" r:id="rId12"/>
    <p:sldLayoutId id="2147483668" r:id="rId13"/>
  </p:sldLayoutIdLst>
  <p:hf hdr="0"/>
  <p:txStyles>
    <p:titleStyle>
      <a:lvl1pPr marL="0" indent="0" algn="l" defTabSz="914407" rtl="0" eaLnBrk="1" latinLnBrk="0" hangingPunct="1">
        <a:lnSpc>
          <a:spcPct val="94000"/>
        </a:lnSpc>
        <a:spcBef>
          <a:spcPts val="0"/>
        </a:spcBef>
        <a:buFont typeface="Arial" panose="020B0604020202020204" pitchFamily="34" charset="0"/>
        <a:buNone/>
        <a:defRPr sz="3000" b="1" kern="1200" cap="all" spc="12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7" rtl="0" eaLnBrk="1" latinLnBrk="0" hangingPunct="1">
        <a:lnSpc>
          <a:spcPct val="105000"/>
        </a:lnSpc>
        <a:spcBef>
          <a:spcPts val="0"/>
        </a:spcBef>
        <a:spcAft>
          <a:spcPts val="1999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2201" b="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288003" indent="-288003" algn="l" defTabSz="914407" rtl="0" eaLnBrk="1" latinLnBrk="0" hangingPunct="1">
        <a:lnSpc>
          <a:spcPct val="105000"/>
        </a:lnSpc>
        <a:spcBef>
          <a:spcPts val="599"/>
        </a:spcBef>
        <a:buClr>
          <a:schemeClr val="accent1"/>
        </a:buClr>
        <a:buFont typeface="Arial" panose="020B0604020202020204" pitchFamily="34" charset="0"/>
        <a:buChar char="&gt;"/>
        <a:tabLst>
          <a:tab pos="288003" algn="l"/>
          <a:tab pos="792005" algn="l"/>
        </a:tabLst>
        <a:defRPr sz="2201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0" kern="1200">
          <a:solidFill>
            <a:schemeClr val="accent1"/>
          </a:solidFill>
          <a:latin typeface="+mn-lt"/>
          <a:ea typeface="+mn-ea"/>
          <a:cs typeface="+mn-cs"/>
        </a:defRPr>
      </a:lvl3pPr>
      <a:lvl4pPr marL="288003" indent="0" algn="l" defTabSz="914407" rtl="0" eaLnBrk="1" latinLnBrk="0" hangingPunct="1">
        <a:lnSpc>
          <a:spcPct val="108000"/>
        </a:lnSpc>
        <a:spcBef>
          <a:spcPts val="130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1" kern="1200">
          <a:solidFill>
            <a:schemeClr val="tx1"/>
          </a:solidFill>
          <a:latin typeface="+mj-lt"/>
          <a:ea typeface="+mn-ea"/>
          <a:cs typeface="+mn-cs"/>
        </a:defRPr>
      </a:lvl4pPr>
      <a:lvl5pPr marL="288003" indent="-288003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&gt;"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504004" indent="-216001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Wingdings" panose="05000000000000000000" pitchFamily="2" charset="2"/>
        <a:buChar char=""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6pPr>
      <a:lvl7pPr marL="288003" indent="-288003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+mj-lt"/>
        <a:buAutoNum type="arabicPeriod"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7pPr>
      <a:lvl8pPr marL="288003" indent="0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3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7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10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13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17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20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24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27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56" userDrawn="1">
          <p15:clr>
            <a:srgbClr val="F26B43"/>
          </p15:clr>
        </p15:guide>
        <p15:guide id="2" pos="7423" userDrawn="1">
          <p15:clr>
            <a:srgbClr val="F26B43"/>
          </p15:clr>
        </p15:guide>
        <p15:guide id="3" orient="horz" pos="1281" userDrawn="1">
          <p15:clr>
            <a:srgbClr val="F26B43"/>
          </p15:clr>
        </p15:guide>
        <p15:guide id="4" orient="horz" pos="566" userDrawn="1">
          <p15:clr>
            <a:srgbClr val="F26B43"/>
          </p15:clr>
        </p15:guide>
        <p15:guide id="5" orient="horz" pos="1110" userDrawn="1">
          <p15:clr>
            <a:srgbClr val="F26B43"/>
          </p15:clr>
        </p15:guide>
        <p15:guide id="6" orient="horz" pos="3932" userDrawn="1">
          <p15:clr>
            <a:srgbClr val="F26B43"/>
          </p15:clr>
        </p15:guide>
        <p15:guide id="7" orient="horz" pos="1321" userDrawn="1">
          <p15:clr>
            <a:srgbClr val="547EBF"/>
          </p15:clr>
        </p15:guide>
        <p15:guide id="8" orient="horz" pos="611" userDrawn="1">
          <p15:clr>
            <a:srgbClr val="547EBF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mp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mp"/><Relationship Id="rId2" Type="http://schemas.openxmlformats.org/officeDocument/2006/relationships/hyperlink" Target="https://www.traceparts.com/" TargetMode="Externa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customXml" Target="../ink/ink6.xml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12" Type="http://schemas.openxmlformats.org/officeDocument/2006/relationships/image" Target="../media/image20.png"/><Relationship Id="rId2" Type="http://schemas.openxmlformats.org/officeDocument/2006/relationships/image" Target="../media/image15.png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11" Type="http://schemas.openxmlformats.org/officeDocument/2006/relationships/customXml" Target="../ink/ink5.xml"/><Relationship Id="rId5" Type="http://schemas.openxmlformats.org/officeDocument/2006/relationships/customXml" Target="../ink/ink2.xml"/><Relationship Id="rId15" Type="http://schemas.openxmlformats.org/officeDocument/2006/relationships/image" Target="../media/image22.png"/><Relationship Id="rId10" Type="http://schemas.openxmlformats.org/officeDocument/2006/relationships/image" Target="../media/image19.png"/><Relationship Id="rId4" Type="http://schemas.openxmlformats.org/officeDocument/2006/relationships/image" Target="../media/image16.png"/><Relationship Id="rId9" Type="http://schemas.openxmlformats.org/officeDocument/2006/relationships/customXml" Target="../ink/ink4.xml"/><Relationship Id="rId1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>
            <a:extLst>
              <a:ext uri="{FF2B5EF4-FFF2-40B4-BE49-F238E27FC236}">
                <a16:creationId xmlns:a16="http://schemas.microsoft.com/office/drawing/2014/main" id="{6D0BA683-D673-4D47-BF4A-1C85741ECD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346" y="0"/>
            <a:ext cx="12203346" cy="6372000"/>
          </a:xfrm>
          <a:prstGeom prst="rect">
            <a:avLst/>
          </a:prstGeom>
        </p:spPr>
      </p:pic>
      <p:sp>
        <p:nvSpPr>
          <p:cNvPr id="33" name="Titel 32">
            <a:extLst>
              <a:ext uri="{FF2B5EF4-FFF2-40B4-BE49-F238E27FC236}">
                <a16:creationId xmlns:a16="http://schemas.microsoft.com/office/drawing/2014/main" id="{F629E931-35B5-4C35-9E4F-4B92E956C0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3" y="4247837"/>
            <a:ext cx="12192000" cy="3391052"/>
          </a:xfrm>
        </p:spPr>
        <p:txBody>
          <a:bodyPr/>
          <a:lstStyle/>
          <a:p>
            <a:r>
              <a:rPr lang="de-DE" sz="3200" dirty="0"/>
              <a:t>Ausgewählte Kapitel Robotik</a:t>
            </a:r>
            <a:br>
              <a:rPr lang="de-DE" sz="3200" dirty="0"/>
            </a:br>
            <a:r>
              <a:rPr lang="de-DE" sz="2700" dirty="0"/>
              <a:t>  </a:t>
            </a:r>
            <a:br>
              <a:rPr lang="de-DE" sz="2800" dirty="0"/>
            </a:br>
            <a:r>
              <a:rPr lang="de-DE" sz="2800" dirty="0" err="1"/>
              <a:t>ZwischenPräsentation</a:t>
            </a:r>
            <a:r>
              <a:rPr lang="de-DE" sz="2800" dirty="0"/>
              <a:t> der </a:t>
            </a:r>
            <a:br>
              <a:rPr lang="de-DE" sz="2800" dirty="0"/>
            </a:br>
            <a:r>
              <a:rPr lang="de-DE" sz="2800" dirty="0"/>
              <a:t>Praktischen Arbeit</a:t>
            </a:r>
          </a:p>
        </p:txBody>
      </p:sp>
      <p:sp>
        <p:nvSpPr>
          <p:cNvPr id="20" name="Vertikaler Textplatzhalter 19">
            <a:extLst>
              <a:ext uri="{FF2B5EF4-FFF2-40B4-BE49-F238E27FC236}">
                <a16:creationId xmlns:a16="http://schemas.microsoft.com/office/drawing/2014/main" id="{399E87F5-7673-4BE6-B8D1-6DD1FBCB3ED9}"/>
              </a:ext>
            </a:extLst>
          </p:cNvPr>
          <p:cNvSpPr>
            <a:spLocks noGrp="1"/>
          </p:cNvSpPr>
          <p:nvPr>
            <p:ph type="body" orient="vert" idx="21"/>
          </p:nvPr>
        </p:nvSpPr>
        <p:spPr>
          <a:xfrm>
            <a:off x="1057275" y="4884816"/>
            <a:ext cx="228599" cy="295770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22" name="Fußzeilenplatzhalter 21">
            <a:extLst>
              <a:ext uri="{FF2B5EF4-FFF2-40B4-BE49-F238E27FC236}">
                <a16:creationId xmlns:a16="http://schemas.microsoft.com/office/drawing/2014/main" id="{BE0E6791-45B3-48E1-89B9-68989E14A21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177801" y="6984001"/>
            <a:ext cx="7375299" cy="216000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23" name="Foliennummernplatzhalter 22">
            <a:extLst>
              <a:ext uri="{FF2B5EF4-FFF2-40B4-BE49-F238E27FC236}">
                <a16:creationId xmlns:a16="http://schemas.microsoft.com/office/drawing/2014/main" id="{FCE4F580-65EF-46C2-8EB0-5A64FDC329C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1</a:t>
            </a:fld>
            <a:endParaRPr lang="de-DE"/>
          </a:p>
        </p:txBody>
      </p:sp>
      <p:sp>
        <p:nvSpPr>
          <p:cNvPr id="11" name="Footer Placeholder 2">
            <a:extLst>
              <a:ext uri="{FF2B5EF4-FFF2-40B4-BE49-F238E27FC236}">
                <a16:creationId xmlns:a16="http://schemas.microsoft.com/office/drawing/2014/main" id="{4C0EDC55-6BF9-417F-BCDB-701010858D8B}"/>
              </a:ext>
            </a:extLst>
          </p:cNvPr>
          <p:cNvSpPr txBox="1">
            <a:spLocks/>
          </p:cNvSpPr>
          <p:nvPr/>
        </p:nvSpPr>
        <p:spPr>
          <a:xfrm>
            <a:off x="97155" y="6600670"/>
            <a:ext cx="10397484" cy="252000"/>
          </a:xfrm>
          <a:prstGeom prst="rect">
            <a:avLst/>
          </a:prstGeom>
        </p:spPr>
        <p:txBody>
          <a:bodyPr anchor="t">
            <a:normAutofit fontScale="70000" lnSpcReduction="20000"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de-DE" b="1" dirty="0">
                <a:solidFill>
                  <a:srgbClr val="FFFFFF"/>
                </a:solidFill>
              </a:rPr>
              <a:t>WS 21/22  |  Gruppe 4  |  Schäfer, Lisa-Franziska / </a:t>
            </a:r>
            <a:r>
              <a:rPr lang="de-DE" b="1" dirty="0" err="1">
                <a:solidFill>
                  <a:srgbClr val="FFFFFF"/>
                </a:solidFill>
              </a:rPr>
              <a:t>Kondratev</a:t>
            </a:r>
            <a:r>
              <a:rPr lang="de-DE" b="1" dirty="0">
                <a:solidFill>
                  <a:srgbClr val="FFFFFF"/>
                </a:solidFill>
              </a:rPr>
              <a:t>, Semyon</a:t>
            </a:r>
          </a:p>
        </p:txBody>
      </p:sp>
    </p:spTree>
    <p:extLst>
      <p:ext uri="{BB962C8B-B14F-4D97-AF65-F5344CB8AC3E}">
        <p14:creationId xmlns:p14="http://schemas.microsoft.com/office/powerpoint/2010/main" val="41560273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DD5B9902-512C-4887-8B02-38EFAF0CC6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2272A07-693A-4742-97AC-00CB4ED2C4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z="1000" dirty="0"/>
              <a:t>WS 21/22  |  Gruppe 4  |  Schäfer, Lisa-Franziska / </a:t>
            </a:r>
            <a:r>
              <a:rPr lang="de-DE" sz="1000" dirty="0" err="1"/>
              <a:t>Kondratev</a:t>
            </a:r>
            <a:r>
              <a:rPr lang="de-DE" sz="1000" dirty="0"/>
              <a:t>, Semyon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694D26F-7842-4C34-A20F-08DEA65AB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10</a:t>
            </a:fld>
            <a:endParaRPr lang="de-DE"/>
          </a:p>
        </p:txBody>
      </p:sp>
      <p:sp>
        <p:nvSpPr>
          <p:cNvPr id="8" name="Titel 4">
            <a:extLst>
              <a:ext uri="{FF2B5EF4-FFF2-40B4-BE49-F238E27FC236}">
                <a16:creationId xmlns:a16="http://schemas.microsoft.com/office/drawing/2014/main" id="{D3BE1726-166C-4828-8E6C-2D49D99CD936}"/>
              </a:ext>
            </a:extLst>
          </p:cNvPr>
          <p:cNvSpPr txBox="1">
            <a:spLocks/>
          </p:cNvSpPr>
          <p:nvPr/>
        </p:nvSpPr>
        <p:spPr>
          <a:xfrm>
            <a:off x="406401" y="930275"/>
            <a:ext cx="11377084" cy="8636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7" rtl="0" eaLnBrk="1" latinLnBrk="0" hangingPunct="1">
              <a:lnSpc>
                <a:spcPct val="94000"/>
              </a:lnSpc>
              <a:spcBef>
                <a:spcPts val="0"/>
              </a:spcBef>
              <a:buFont typeface="Arial" panose="020B0604020202020204" pitchFamily="34" charset="0"/>
              <a:buNone/>
              <a:defRPr sz="3000" b="1" kern="1200" cap="all" spc="12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3200" i="1" cap="none" dirty="0">
                <a:latin typeface="+mn-lt"/>
              </a:rPr>
              <a:t>Darstellung der Bewegungssequenz</a:t>
            </a:r>
          </a:p>
          <a:p>
            <a:br>
              <a:rPr lang="de-DE" sz="3200" i="1" cap="none" dirty="0">
                <a:latin typeface="+mn-lt"/>
              </a:rPr>
            </a:br>
            <a:endParaRPr lang="de-DE" sz="2000" i="1" dirty="0">
              <a:latin typeface="Calibri" panose="020F0502020204030204" pitchFamily="34" charset="0"/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8C7BE041-4AB5-4420-B954-05B492263396}"/>
              </a:ext>
            </a:extLst>
          </p:cNvPr>
          <p:cNvSpPr txBox="1"/>
          <p:nvPr/>
        </p:nvSpPr>
        <p:spPr>
          <a:xfrm>
            <a:off x="406401" y="5698350"/>
            <a:ext cx="11471745" cy="8720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dirty="0"/>
              <a:t>		Start Position						Ziel Position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A3D9FAC6-2F85-44A6-86E2-A9AC766A4D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439" t="14653" r="14900" b="15414"/>
          <a:stretch/>
        </p:blipFill>
        <p:spPr>
          <a:xfrm>
            <a:off x="406402" y="2039367"/>
            <a:ext cx="4926200" cy="3611363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B65BFC60-80BB-4CB9-A2F0-4FD0D19DA5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559" t="14521" r="14901" b="15545"/>
          <a:stretch/>
        </p:blipFill>
        <p:spPr>
          <a:xfrm>
            <a:off x="6753886" y="2036129"/>
            <a:ext cx="5029600" cy="3627661"/>
          </a:xfrm>
          <a:prstGeom prst="rect">
            <a:avLst/>
          </a:prstGeom>
        </p:spPr>
      </p:pic>
      <p:sp>
        <p:nvSpPr>
          <p:cNvPr id="14" name="Pfeil: eingekerbt nach rechts 13">
            <a:extLst>
              <a:ext uri="{FF2B5EF4-FFF2-40B4-BE49-F238E27FC236}">
                <a16:creationId xmlns:a16="http://schemas.microsoft.com/office/drawing/2014/main" id="{B354BB87-A1A0-45BD-A1E2-04137FB4E5CF}"/>
              </a:ext>
            </a:extLst>
          </p:cNvPr>
          <p:cNvSpPr/>
          <p:nvPr/>
        </p:nvSpPr>
        <p:spPr>
          <a:xfrm>
            <a:off x="5585988" y="3429000"/>
            <a:ext cx="986828" cy="650788"/>
          </a:xfrm>
          <a:prstGeom prst="notched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700909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DD5B9902-512C-4887-8B02-38EFAF0CC6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2272A07-693A-4742-97AC-00CB4ED2C4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z="1000" dirty="0"/>
              <a:t>WS 21/22  |  Gruppe 4  |  Schäfer, Lisa-Franziska / </a:t>
            </a:r>
            <a:r>
              <a:rPr lang="de-DE" sz="1000" dirty="0" err="1"/>
              <a:t>Kondratev</a:t>
            </a:r>
            <a:r>
              <a:rPr lang="de-DE" sz="1000" dirty="0"/>
              <a:t>, Semyon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694D26F-7842-4C34-A20F-08DEA65AB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11</a:t>
            </a:fld>
            <a:endParaRPr lang="de-DE"/>
          </a:p>
        </p:txBody>
      </p:sp>
      <p:sp>
        <p:nvSpPr>
          <p:cNvPr id="8" name="Titel 4">
            <a:extLst>
              <a:ext uri="{FF2B5EF4-FFF2-40B4-BE49-F238E27FC236}">
                <a16:creationId xmlns:a16="http://schemas.microsoft.com/office/drawing/2014/main" id="{D3BE1726-166C-4828-8E6C-2D49D99CD936}"/>
              </a:ext>
            </a:extLst>
          </p:cNvPr>
          <p:cNvSpPr txBox="1">
            <a:spLocks/>
          </p:cNvSpPr>
          <p:nvPr/>
        </p:nvSpPr>
        <p:spPr>
          <a:xfrm>
            <a:off x="406401" y="930275"/>
            <a:ext cx="11377084" cy="8636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7" rtl="0" eaLnBrk="1" latinLnBrk="0" hangingPunct="1">
              <a:lnSpc>
                <a:spcPct val="94000"/>
              </a:lnSpc>
              <a:spcBef>
                <a:spcPts val="0"/>
              </a:spcBef>
              <a:buFont typeface="Arial" panose="020B0604020202020204" pitchFamily="34" charset="0"/>
              <a:buNone/>
              <a:defRPr sz="3000" b="1" kern="1200" cap="all" spc="12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3200" i="1" cap="none" dirty="0">
                <a:latin typeface="+mn-lt"/>
              </a:rPr>
              <a:t>Darstellung der Bewegungssequenz</a:t>
            </a:r>
          </a:p>
          <a:p>
            <a:br>
              <a:rPr lang="de-DE" sz="3200" i="1" cap="none" dirty="0">
                <a:latin typeface="+mn-lt"/>
              </a:rPr>
            </a:br>
            <a:endParaRPr lang="de-DE" sz="2000" i="1" dirty="0">
              <a:latin typeface="Calibri" panose="020F0502020204030204" pitchFamily="34" charset="0"/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8C7BE041-4AB5-4420-B954-05B492263396}"/>
              </a:ext>
            </a:extLst>
          </p:cNvPr>
          <p:cNvSpPr txBox="1"/>
          <p:nvPr/>
        </p:nvSpPr>
        <p:spPr>
          <a:xfrm>
            <a:off x="406402" y="2053756"/>
            <a:ext cx="5958186" cy="2949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/>
              <a:t>Bewegung durch Ansteuerung der einzelnen Achsen mit „Polynominal </a:t>
            </a:r>
            <a:r>
              <a:rPr lang="de-DE" dirty="0" err="1"/>
              <a:t>Trajectory</a:t>
            </a:r>
            <a:r>
              <a:rPr lang="de-DE" dirty="0"/>
              <a:t>“-Block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/>
              <a:t>Erzeugung von Trajektorien durch gegebene Weg- und Zeitpunkte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8B483535-6A75-46CF-8D50-2D4EE0F105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4588" y="2468203"/>
            <a:ext cx="5052838" cy="2230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1983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DD5B9902-512C-4887-8B02-38EFAF0CC6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2272A07-693A-4742-97AC-00CB4ED2C4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z="1000" dirty="0"/>
              <a:t>WS 21/22  |  Gruppe 4  |  Schäfer, Lisa-Franziska / </a:t>
            </a:r>
            <a:r>
              <a:rPr lang="de-DE" sz="1000" dirty="0" err="1"/>
              <a:t>Kondratev</a:t>
            </a:r>
            <a:r>
              <a:rPr lang="de-DE" sz="1000" dirty="0"/>
              <a:t>, Semyon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694D26F-7842-4C34-A20F-08DEA65AB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12</a:t>
            </a:fld>
            <a:endParaRPr lang="de-DE"/>
          </a:p>
        </p:txBody>
      </p:sp>
      <p:sp>
        <p:nvSpPr>
          <p:cNvPr id="8" name="Titel 4">
            <a:extLst>
              <a:ext uri="{FF2B5EF4-FFF2-40B4-BE49-F238E27FC236}">
                <a16:creationId xmlns:a16="http://schemas.microsoft.com/office/drawing/2014/main" id="{D3BE1726-166C-4828-8E6C-2D49D99CD936}"/>
              </a:ext>
            </a:extLst>
          </p:cNvPr>
          <p:cNvSpPr txBox="1">
            <a:spLocks/>
          </p:cNvSpPr>
          <p:nvPr/>
        </p:nvSpPr>
        <p:spPr>
          <a:xfrm>
            <a:off x="406401" y="930275"/>
            <a:ext cx="11377084" cy="8636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7" rtl="0" eaLnBrk="1" latinLnBrk="0" hangingPunct="1">
              <a:lnSpc>
                <a:spcPct val="94000"/>
              </a:lnSpc>
              <a:spcBef>
                <a:spcPts val="0"/>
              </a:spcBef>
              <a:buFont typeface="Arial" panose="020B0604020202020204" pitchFamily="34" charset="0"/>
              <a:buNone/>
              <a:defRPr sz="3000" b="1" kern="1200" cap="all" spc="12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3200" i="1" cap="none" dirty="0">
                <a:latin typeface="+mn-lt"/>
              </a:rPr>
              <a:t>Darstellung der Bewegungssequenz</a:t>
            </a:r>
          </a:p>
          <a:p>
            <a:br>
              <a:rPr lang="de-DE" sz="3200" i="1" cap="none" dirty="0">
                <a:latin typeface="+mn-lt"/>
              </a:rPr>
            </a:br>
            <a:endParaRPr lang="de-DE" sz="2000" i="1" dirty="0">
              <a:latin typeface="Calibri" panose="020F0502020204030204" pitchFamily="34" charset="0"/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8C7BE041-4AB5-4420-B954-05B492263396}"/>
              </a:ext>
            </a:extLst>
          </p:cNvPr>
          <p:cNvSpPr txBox="1"/>
          <p:nvPr/>
        </p:nvSpPr>
        <p:spPr>
          <a:xfrm>
            <a:off x="406402" y="2053756"/>
            <a:ext cx="5958186" cy="3365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/>
              <a:t>Bewegung durch Ansteuerung der einzelnen Achsen mit „Polynominal </a:t>
            </a:r>
            <a:r>
              <a:rPr lang="de-DE" dirty="0" err="1"/>
              <a:t>Trajectory</a:t>
            </a:r>
            <a:r>
              <a:rPr lang="de-DE" dirty="0"/>
              <a:t>“-Block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/>
              <a:t>Erzeugung von Trajektorien durch gegebene Weg- und Zeitpunkte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/>
              <a:t>Hier: Vorgabe des Rotationswinkels über Zeit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/>
              <a:t>„Simulink-PS-Converter“ zur Umwandlung des Signals in Rad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8B483535-6A75-46CF-8D50-2D4EE0F105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4588" y="2468203"/>
            <a:ext cx="5052838" cy="2230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1840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DD5B9902-512C-4887-8B02-38EFAF0CC6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2272A07-693A-4742-97AC-00CB4ED2C4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z="1000" dirty="0"/>
              <a:t>WS 21/22  |  Gruppe 4  |  Schäfer, Lisa-Franziska / </a:t>
            </a:r>
            <a:r>
              <a:rPr lang="de-DE" sz="1000" dirty="0" err="1"/>
              <a:t>Kondratev</a:t>
            </a:r>
            <a:r>
              <a:rPr lang="de-DE" sz="1000" dirty="0"/>
              <a:t>, Semyon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694D26F-7842-4C34-A20F-08DEA65AB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13</a:t>
            </a:fld>
            <a:endParaRPr lang="de-DE"/>
          </a:p>
        </p:txBody>
      </p:sp>
      <p:sp>
        <p:nvSpPr>
          <p:cNvPr id="8" name="Titel 4">
            <a:extLst>
              <a:ext uri="{FF2B5EF4-FFF2-40B4-BE49-F238E27FC236}">
                <a16:creationId xmlns:a16="http://schemas.microsoft.com/office/drawing/2014/main" id="{D3BE1726-166C-4828-8E6C-2D49D99CD936}"/>
              </a:ext>
            </a:extLst>
          </p:cNvPr>
          <p:cNvSpPr txBox="1">
            <a:spLocks/>
          </p:cNvSpPr>
          <p:nvPr/>
        </p:nvSpPr>
        <p:spPr>
          <a:xfrm>
            <a:off x="406401" y="930275"/>
            <a:ext cx="11377084" cy="8636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7" rtl="0" eaLnBrk="1" latinLnBrk="0" hangingPunct="1">
              <a:lnSpc>
                <a:spcPct val="94000"/>
              </a:lnSpc>
              <a:spcBef>
                <a:spcPts val="0"/>
              </a:spcBef>
              <a:buFont typeface="Arial" panose="020B0604020202020204" pitchFamily="34" charset="0"/>
              <a:buNone/>
              <a:defRPr sz="3000" b="1" kern="1200" cap="all" spc="12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3200" i="1" cap="none" dirty="0">
                <a:latin typeface="+mn-lt"/>
              </a:rPr>
              <a:t>Darstellung der Bewegungssequenz</a:t>
            </a:r>
          </a:p>
          <a:p>
            <a:br>
              <a:rPr lang="de-DE" sz="3200" i="1" cap="none" dirty="0">
                <a:latin typeface="+mn-lt"/>
              </a:rPr>
            </a:br>
            <a:endParaRPr lang="de-DE" sz="2000" i="1" dirty="0">
              <a:latin typeface="Calibri" panose="020F0502020204030204" pitchFamily="34" charset="0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DDF73CDB-B28D-4459-BB15-B73B95FE17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659" y="1874067"/>
            <a:ext cx="11020505" cy="4573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7463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AB6D29C8-EBED-470F-996F-3D96950012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2A198937-A2D9-4426-9E2C-3AF6F04EE7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z="1000" dirty="0"/>
              <a:t>WS 21/22  |  Gruppe 4  |  Schäfer, Lisa-Franziska / </a:t>
            </a:r>
            <a:r>
              <a:rPr lang="de-DE" sz="1000" dirty="0" err="1"/>
              <a:t>Kondratev</a:t>
            </a:r>
            <a:r>
              <a:rPr lang="de-DE" sz="1000" dirty="0"/>
              <a:t>, Semyon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50C53D2-527F-4A3C-BEFA-4401AC8B0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14</a:t>
            </a:fld>
            <a:endParaRPr lang="de-DE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C9ADCD14-EC13-4EA4-B1B7-093A97C915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Ausgabe</a:t>
            </a:r>
            <a:r>
              <a:rPr lang="en-US" dirty="0"/>
              <a:t> von </a:t>
            </a:r>
            <a:r>
              <a:rPr lang="en-US" dirty="0" err="1"/>
              <a:t>Drehmomentverl</a:t>
            </a:r>
            <a:r>
              <a:rPr lang="de-DE" dirty="0" err="1"/>
              <a:t>äufen</a:t>
            </a:r>
            <a:r>
              <a:rPr lang="de-DE" dirty="0"/>
              <a:t> der antriebe (inverse </a:t>
            </a:r>
            <a:r>
              <a:rPr lang="de-DE" dirty="0" err="1"/>
              <a:t>dynamik</a:t>
            </a:r>
            <a:r>
              <a:rPr lang="de-DE" dirty="0"/>
              <a:t>)</a:t>
            </a:r>
            <a:endParaRPr lang="LID4096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F443F45-62E0-476F-B41F-DB636CB51CF1}"/>
              </a:ext>
            </a:extLst>
          </p:cNvPr>
          <p:cNvSpPr txBox="1"/>
          <p:nvPr/>
        </p:nvSpPr>
        <p:spPr>
          <a:xfrm>
            <a:off x="406401" y="1868711"/>
            <a:ext cx="5326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Drehmomente für PTP zwischen 2 erste Punkte</a:t>
            </a:r>
            <a:endParaRPr lang="LID4096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296B2384-C792-451F-950D-F5AC21046D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8814" y="2238043"/>
            <a:ext cx="4583286" cy="4078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2364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0197FAB1-D29A-4359-A799-8BAD99F20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659AFCF6-9902-4AA4-BE68-C7949AF605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z="1000" dirty="0"/>
              <a:t>WS 21/22  |  Gruppe 4  |  Schäfer, Lisa-Franziska / </a:t>
            </a:r>
            <a:r>
              <a:rPr lang="de-DE" sz="1000" dirty="0" err="1"/>
              <a:t>Kondratev</a:t>
            </a:r>
            <a:r>
              <a:rPr lang="de-DE" sz="1000" dirty="0"/>
              <a:t>, Semyon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ED1BCAF-B7DC-4952-A1B2-566D2177B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15</a:t>
            </a:fld>
            <a:endParaRPr lang="de-DE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A103501A-6198-4D49-A42A-2B7E34C5F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900" dirty="0" err="1"/>
              <a:t>Vergleichrechnung</a:t>
            </a:r>
            <a:r>
              <a:rPr lang="de-DE" sz="2900" dirty="0"/>
              <a:t> mit newton-</a:t>
            </a:r>
            <a:r>
              <a:rPr lang="de-DE" sz="2900" dirty="0" err="1"/>
              <a:t>euler</a:t>
            </a:r>
            <a:r>
              <a:rPr lang="de-DE" sz="2900" dirty="0"/>
              <a:t>-verfahren.</a:t>
            </a:r>
            <a:br>
              <a:rPr lang="de-DE" sz="2900" dirty="0"/>
            </a:br>
            <a:r>
              <a:rPr lang="de-DE" sz="2900" dirty="0"/>
              <a:t>Ergebnisse </a:t>
            </a:r>
            <a:endParaRPr lang="LID4096" sz="2900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58FF29D-94E4-4A4F-939C-FBAA4B8161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1539" y="2166536"/>
            <a:ext cx="3853413" cy="346652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0369DFB9-1D44-461E-AD30-C88D3CF14E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980" y="2170286"/>
            <a:ext cx="3901140" cy="347113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07F5DEE-B731-47F7-8F4C-234F4843D0E4}"/>
              </a:ext>
            </a:extLst>
          </p:cNvPr>
          <p:cNvSpPr txBox="1"/>
          <p:nvPr/>
        </p:nvSpPr>
        <p:spPr>
          <a:xfrm>
            <a:off x="7172715" y="1831316"/>
            <a:ext cx="2711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Newton-Euler Verfahren</a:t>
            </a:r>
            <a:endParaRPr lang="LID4096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FA32AC-D8B4-4782-A9E5-82FE0674BA65}"/>
              </a:ext>
            </a:extLst>
          </p:cNvPr>
          <p:cNvSpPr txBox="1"/>
          <p:nvPr/>
        </p:nvSpPr>
        <p:spPr>
          <a:xfrm>
            <a:off x="1958340" y="1852458"/>
            <a:ext cx="1954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Simulationsdaten</a:t>
            </a:r>
            <a:endParaRPr lang="LID4096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F96CA2F-445D-4886-BC54-ECCFEC8F5E8F}"/>
              </a:ext>
            </a:extLst>
          </p:cNvPr>
          <p:cNvSpPr txBox="1"/>
          <p:nvPr/>
        </p:nvSpPr>
        <p:spPr>
          <a:xfrm>
            <a:off x="353061" y="5746792"/>
            <a:ext cx="113770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Im Prinzip sehen die Daten von Newton-Euler und Simulation ähnlich aus, aber die Zählen stimmen nicht überein.</a:t>
            </a:r>
          </a:p>
          <a:p>
            <a:r>
              <a:rPr lang="de-DE" sz="1200" dirty="0"/>
              <a:t>Als Gründe dafür können die falsche Abschätzung von Massen, </a:t>
            </a:r>
            <a:r>
              <a:rPr lang="de-DE" sz="1200" dirty="0" err="1"/>
              <a:t>Trägheiten</a:t>
            </a:r>
            <a:r>
              <a:rPr lang="de-DE" sz="1200" dirty="0"/>
              <a:t> und p- und s-Vektoren als auch die falsche Minuszeichnen in den Gleichungen (z.B. falsche Richtungen der z-Achse der Koordinatensystemen)</a:t>
            </a:r>
            <a:endParaRPr lang="LID4096" sz="1200" dirty="0"/>
          </a:p>
        </p:txBody>
      </p:sp>
    </p:spTree>
    <p:extLst>
      <p:ext uri="{BB962C8B-B14F-4D97-AF65-F5344CB8AC3E}">
        <p14:creationId xmlns:p14="http://schemas.microsoft.com/office/powerpoint/2010/main" val="32817969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71EAD30D-B7BA-4215-B2F2-7AD1B94488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45B52C9E-73F3-4290-ACAB-F4528A2591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z="1000" dirty="0"/>
              <a:t>WS 21/22  |  Gruppe 4  |  Schäfer, Lisa-Franziska / </a:t>
            </a:r>
            <a:r>
              <a:rPr lang="de-DE" sz="1000" dirty="0" err="1"/>
              <a:t>Kondratev</a:t>
            </a:r>
            <a:r>
              <a:rPr lang="de-DE" sz="1000" dirty="0"/>
              <a:t>, Semyon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FDF3787-D113-4AC1-8B1D-3BBE0809A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16</a:t>
            </a:fld>
            <a:endParaRPr lang="de-DE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8F92D7F3-C7BA-4E7D-9F23-2DDA359E5C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900" dirty="0" err="1"/>
              <a:t>Vergleichrechnung</a:t>
            </a:r>
            <a:r>
              <a:rPr lang="de-DE" sz="2900" dirty="0"/>
              <a:t> mit newton-</a:t>
            </a:r>
            <a:r>
              <a:rPr lang="de-DE" sz="2900" dirty="0" err="1"/>
              <a:t>euler</a:t>
            </a:r>
            <a:r>
              <a:rPr lang="de-DE" sz="2900" dirty="0"/>
              <a:t>-</a:t>
            </a:r>
            <a:r>
              <a:rPr lang="de-DE" sz="2900" dirty="0" err="1"/>
              <a:t>verfahreN</a:t>
            </a:r>
            <a:r>
              <a:rPr lang="de-DE" sz="2900" dirty="0"/>
              <a:t>.</a:t>
            </a:r>
            <a:br>
              <a:rPr lang="de-DE" sz="2900" dirty="0"/>
            </a:br>
            <a:r>
              <a:rPr lang="de-DE" sz="2900" dirty="0"/>
              <a:t>Berechnung der </a:t>
            </a:r>
            <a:r>
              <a:rPr lang="de-DE" sz="2900" dirty="0" err="1"/>
              <a:t>kinematik</a:t>
            </a:r>
            <a:endParaRPr lang="LID4096" sz="2900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478A063-B10B-46F4-96B0-5574DAC65C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5984" y="2016660"/>
            <a:ext cx="4321913" cy="4055858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7BABACD-3BC1-4D0D-B243-6DCCBFD956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37" y="2016660"/>
            <a:ext cx="2251587" cy="132515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7FD62EB-6E12-4BC8-BD80-B4990418E979}"/>
              </a:ext>
            </a:extLst>
          </p:cNvPr>
          <p:cNvSpPr txBox="1"/>
          <p:nvPr/>
        </p:nvSpPr>
        <p:spPr>
          <a:xfrm>
            <a:off x="339440" y="3394268"/>
            <a:ext cx="173957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/>
              <a:t>Quelle: </a:t>
            </a:r>
            <a:r>
              <a:rPr lang="en-US" sz="700" dirty="0" err="1"/>
              <a:t>Roboterdynamik</a:t>
            </a:r>
            <a:r>
              <a:rPr lang="en-US" sz="700" dirty="0"/>
              <a:t>, </a:t>
            </a:r>
            <a:r>
              <a:rPr lang="en-US" sz="700" dirty="0" err="1"/>
              <a:t>Vorlesung</a:t>
            </a:r>
            <a:r>
              <a:rPr lang="en-US" sz="700" dirty="0"/>
              <a:t> 10</a:t>
            </a:r>
            <a:endParaRPr lang="LID4096" sz="700" dirty="0"/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617D2675-B2E2-4A2F-9197-F2DFEDE379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06455" y="3723809"/>
            <a:ext cx="2445951" cy="320780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5AB7EA0B-1D56-4707-BD51-421949A1BB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06455" y="4111688"/>
            <a:ext cx="3741351" cy="421629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6A4B870C-26B7-4F23-BDDC-FACB07B0125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48021" y="4621190"/>
            <a:ext cx="3658217" cy="318708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29C4085A-7D80-4A89-B8EE-E8A962B539F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89589" y="5027771"/>
            <a:ext cx="3658217" cy="30864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7B370764-534E-4292-BC6D-367C87FFCFDF}"/>
              </a:ext>
            </a:extLst>
          </p:cNvPr>
          <p:cNvSpPr txBox="1"/>
          <p:nvPr/>
        </p:nvSpPr>
        <p:spPr>
          <a:xfrm>
            <a:off x="7122646" y="3417956"/>
            <a:ext cx="12394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Gleichungen</a:t>
            </a:r>
            <a:r>
              <a:rPr lang="en-US" sz="1400" dirty="0"/>
              <a:t>:</a:t>
            </a:r>
            <a:endParaRPr lang="LID4096" sz="1400" dirty="0"/>
          </a:p>
        </p:txBody>
      </p:sp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3EC3923F-B2CF-457A-B3FE-C76933ADE53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66544" y="2491665"/>
            <a:ext cx="2640927" cy="307777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6D8FCA1C-26CA-4DC9-8184-466AB3815C6F}"/>
              </a:ext>
            </a:extLst>
          </p:cNvPr>
          <p:cNvSpPr txBox="1"/>
          <p:nvPr/>
        </p:nvSpPr>
        <p:spPr>
          <a:xfrm>
            <a:off x="7122646" y="2160312"/>
            <a:ext cx="19255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Anfangsbedingungen</a:t>
            </a:r>
            <a:r>
              <a:rPr lang="en-US" sz="1400" dirty="0"/>
              <a:t>:</a:t>
            </a:r>
            <a:endParaRPr lang="LID4096" sz="1400" dirty="0"/>
          </a:p>
        </p:txBody>
      </p:sp>
      <p:cxnSp>
        <p:nvCxnSpPr>
          <p:cNvPr id="28" name="Прямая со стрелкой 27">
            <a:extLst>
              <a:ext uri="{FF2B5EF4-FFF2-40B4-BE49-F238E27FC236}">
                <a16:creationId xmlns:a16="http://schemas.microsoft.com/office/drawing/2014/main" id="{C6C7D7F4-1737-4997-8018-9B820B3E16D5}"/>
              </a:ext>
            </a:extLst>
          </p:cNvPr>
          <p:cNvCxnSpPr>
            <a:stCxn id="22" idx="1"/>
          </p:cNvCxnSpPr>
          <p:nvPr/>
        </p:nvCxnSpPr>
        <p:spPr>
          <a:xfrm flipH="1">
            <a:off x="5410200" y="5182094"/>
            <a:ext cx="2179389" cy="502426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Прямая со стрелкой 29">
            <a:extLst>
              <a:ext uri="{FF2B5EF4-FFF2-40B4-BE49-F238E27FC236}">
                <a16:creationId xmlns:a16="http://schemas.microsoft.com/office/drawing/2014/main" id="{DC68EBD8-941F-46BA-9DB3-06768447783C}"/>
              </a:ext>
            </a:extLst>
          </p:cNvPr>
          <p:cNvCxnSpPr>
            <a:stCxn id="20" idx="1"/>
          </p:cNvCxnSpPr>
          <p:nvPr/>
        </p:nvCxnSpPr>
        <p:spPr>
          <a:xfrm flipH="1">
            <a:off x="5212080" y="4780544"/>
            <a:ext cx="2335941" cy="590518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Прямая со стрелкой 31">
            <a:extLst>
              <a:ext uri="{FF2B5EF4-FFF2-40B4-BE49-F238E27FC236}">
                <a16:creationId xmlns:a16="http://schemas.microsoft.com/office/drawing/2014/main" id="{7B2E5BA4-5393-4EC9-BB42-AF2208C4D6AE}"/>
              </a:ext>
            </a:extLst>
          </p:cNvPr>
          <p:cNvCxnSpPr>
            <a:stCxn id="18" idx="1"/>
          </p:cNvCxnSpPr>
          <p:nvPr/>
        </p:nvCxnSpPr>
        <p:spPr>
          <a:xfrm flipH="1">
            <a:off x="5326380" y="4322503"/>
            <a:ext cx="2180075" cy="653509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Прямая со стрелкой 33">
            <a:extLst>
              <a:ext uri="{FF2B5EF4-FFF2-40B4-BE49-F238E27FC236}">
                <a16:creationId xmlns:a16="http://schemas.microsoft.com/office/drawing/2014/main" id="{BB6DD626-6220-422B-B70C-222B6E8BCA9B}"/>
              </a:ext>
            </a:extLst>
          </p:cNvPr>
          <p:cNvCxnSpPr>
            <a:cxnSpLocks/>
            <a:stCxn id="16" idx="1"/>
          </p:cNvCxnSpPr>
          <p:nvPr/>
        </p:nvCxnSpPr>
        <p:spPr>
          <a:xfrm flipH="1">
            <a:off x="5008368" y="3884199"/>
            <a:ext cx="2498087" cy="939599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8B6F5949-DCB6-4765-BFEA-538FF622F54B}"/>
              </a:ext>
            </a:extLst>
          </p:cNvPr>
          <p:cNvSpPr txBox="1"/>
          <p:nvPr/>
        </p:nvSpPr>
        <p:spPr>
          <a:xfrm>
            <a:off x="7122646" y="3046669"/>
            <a:ext cx="39963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Berechnung</a:t>
            </a:r>
            <a:r>
              <a:rPr lang="en-US" sz="1400" dirty="0"/>
              <a:t> der </a:t>
            </a:r>
            <a:r>
              <a:rPr lang="en-US" sz="1400" dirty="0" err="1"/>
              <a:t>Geschwindigkeiten</a:t>
            </a:r>
            <a:r>
              <a:rPr lang="en-US" sz="1400" dirty="0"/>
              <a:t> </a:t>
            </a:r>
            <a:r>
              <a:rPr lang="en-US" sz="1400" dirty="0" err="1"/>
              <a:t>usw</a:t>
            </a:r>
            <a:r>
              <a:rPr lang="en-US" sz="1400" dirty="0"/>
              <a:t>. für K1.</a:t>
            </a:r>
            <a:endParaRPr lang="LID4096" sz="1400" dirty="0"/>
          </a:p>
        </p:txBody>
      </p:sp>
      <p:sp>
        <p:nvSpPr>
          <p:cNvPr id="36" name="Левая фигурная скобка 35">
            <a:extLst>
              <a:ext uri="{FF2B5EF4-FFF2-40B4-BE49-F238E27FC236}">
                <a16:creationId xmlns:a16="http://schemas.microsoft.com/office/drawing/2014/main" id="{683EF54C-543D-47DE-A7E4-4DE2BAB3E3EC}"/>
              </a:ext>
            </a:extLst>
          </p:cNvPr>
          <p:cNvSpPr/>
          <p:nvPr/>
        </p:nvSpPr>
        <p:spPr>
          <a:xfrm>
            <a:off x="6913260" y="2206004"/>
            <a:ext cx="209386" cy="1175331"/>
          </a:xfrm>
          <a:prstGeom prst="leftBrac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39" name="Прямая со стрелкой 38">
            <a:extLst>
              <a:ext uri="{FF2B5EF4-FFF2-40B4-BE49-F238E27FC236}">
                <a16:creationId xmlns:a16="http://schemas.microsoft.com/office/drawing/2014/main" id="{88E1AB9E-276D-4B18-8769-1169E776B7ED}"/>
              </a:ext>
            </a:extLst>
          </p:cNvPr>
          <p:cNvCxnSpPr>
            <a:stCxn id="36" idx="1"/>
          </p:cNvCxnSpPr>
          <p:nvPr/>
        </p:nvCxnSpPr>
        <p:spPr>
          <a:xfrm flipH="1">
            <a:off x="5791200" y="2793670"/>
            <a:ext cx="1122060" cy="800653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Правая фигурная скобка 39">
            <a:extLst>
              <a:ext uri="{FF2B5EF4-FFF2-40B4-BE49-F238E27FC236}">
                <a16:creationId xmlns:a16="http://schemas.microsoft.com/office/drawing/2014/main" id="{ABA5FC9A-68C4-4822-B8B1-D2B1D164A6AD}"/>
              </a:ext>
            </a:extLst>
          </p:cNvPr>
          <p:cNvSpPr/>
          <p:nvPr/>
        </p:nvSpPr>
        <p:spPr>
          <a:xfrm>
            <a:off x="5474235" y="3535658"/>
            <a:ext cx="199583" cy="849836"/>
          </a:xfrm>
          <a:prstGeom prst="rightBrac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F81903E-1741-4816-AA46-255D3A52BAED}"/>
              </a:ext>
            </a:extLst>
          </p:cNvPr>
          <p:cNvSpPr txBox="1"/>
          <p:nvPr/>
        </p:nvSpPr>
        <p:spPr>
          <a:xfrm>
            <a:off x="10336448" y="5482667"/>
            <a:ext cx="173957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/>
              <a:t>Quelle: </a:t>
            </a:r>
            <a:r>
              <a:rPr lang="en-US" sz="700" dirty="0" err="1"/>
              <a:t>Roboterdynamik</a:t>
            </a:r>
            <a:r>
              <a:rPr lang="en-US" sz="700" dirty="0"/>
              <a:t>, </a:t>
            </a:r>
            <a:r>
              <a:rPr lang="en-US" sz="700" dirty="0" err="1"/>
              <a:t>Vorlesung</a:t>
            </a:r>
            <a:r>
              <a:rPr lang="en-US" sz="700" dirty="0"/>
              <a:t> 11</a:t>
            </a:r>
            <a:endParaRPr lang="LID4096" sz="700" dirty="0"/>
          </a:p>
        </p:txBody>
      </p:sp>
    </p:spTree>
    <p:extLst>
      <p:ext uri="{BB962C8B-B14F-4D97-AF65-F5344CB8AC3E}">
        <p14:creationId xmlns:p14="http://schemas.microsoft.com/office/powerpoint/2010/main" val="15599816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Рисунок 44">
            <a:extLst>
              <a:ext uri="{FF2B5EF4-FFF2-40B4-BE49-F238E27FC236}">
                <a16:creationId xmlns:a16="http://schemas.microsoft.com/office/drawing/2014/main" id="{5F1F7AEF-797B-4A9C-BBC7-09B32C72BE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826" y="3392118"/>
            <a:ext cx="6420732" cy="2740229"/>
          </a:xfrm>
          <a:prstGeom prst="rect">
            <a:avLst/>
          </a:prstGeom>
        </p:spPr>
      </p:pic>
      <p:sp>
        <p:nvSpPr>
          <p:cNvPr id="2" name="Дата 1">
            <a:extLst>
              <a:ext uri="{FF2B5EF4-FFF2-40B4-BE49-F238E27FC236}">
                <a16:creationId xmlns:a16="http://schemas.microsoft.com/office/drawing/2014/main" id="{FEC7CA8B-2022-4CF9-ACF5-8CEE8612D8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C350ADB-877C-466E-9A13-731274E469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17</a:t>
            </a:fld>
            <a:endParaRPr lang="de-DE"/>
          </a:p>
        </p:txBody>
      </p:sp>
      <p:sp>
        <p:nvSpPr>
          <p:cNvPr id="7" name="Заголовок 4">
            <a:extLst>
              <a:ext uri="{FF2B5EF4-FFF2-40B4-BE49-F238E27FC236}">
                <a16:creationId xmlns:a16="http://schemas.microsoft.com/office/drawing/2014/main" id="{40058088-893F-4F2F-BEEF-8641EE984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405" y="898525"/>
            <a:ext cx="11377084" cy="863600"/>
          </a:xfrm>
        </p:spPr>
        <p:txBody>
          <a:bodyPr/>
          <a:lstStyle/>
          <a:p>
            <a:r>
              <a:rPr lang="de-DE" sz="2900" dirty="0" err="1"/>
              <a:t>Vergleichrechnung</a:t>
            </a:r>
            <a:r>
              <a:rPr lang="de-DE" sz="2900" dirty="0"/>
              <a:t> mit newton-</a:t>
            </a:r>
            <a:r>
              <a:rPr lang="de-DE" sz="2900" dirty="0" err="1"/>
              <a:t>euler</a:t>
            </a:r>
            <a:r>
              <a:rPr lang="de-DE" sz="2900" dirty="0"/>
              <a:t>-</a:t>
            </a:r>
            <a:r>
              <a:rPr lang="de-DE" sz="2900" dirty="0" err="1"/>
              <a:t>verfahreN</a:t>
            </a:r>
            <a:r>
              <a:rPr lang="de-DE" sz="2900" dirty="0"/>
              <a:t>.</a:t>
            </a:r>
            <a:br>
              <a:rPr lang="de-DE" sz="2900" dirty="0"/>
            </a:br>
            <a:r>
              <a:rPr lang="de-DE" sz="2900" dirty="0"/>
              <a:t>Berechnung Gelenkkräfte und –</a:t>
            </a:r>
            <a:r>
              <a:rPr lang="de-DE" sz="2900" dirty="0" err="1"/>
              <a:t>momente</a:t>
            </a:r>
            <a:r>
              <a:rPr lang="de-DE" sz="2900" dirty="0"/>
              <a:t>.</a:t>
            </a:r>
            <a:endParaRPr lang="LID4096" sz="2900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3300DB0-02E0-499F-A2E0-DD1A4EE971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0345" y="1947608"/>
            <a:ext cx="1945677" cy="120446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D8B8476-764F-4F53-8F9E-466C4E90B854}"/>
              </a:ext>
            </a:extLst>
          </p:cNvPr>
          <p:cNvSpPr txBox="1"/>
          <p:nvPr/>
        </p:nvSpPr>
        <p:spPr>
          <a:xfrm>
            <a:off x="1733393" y="3163397"/>
            <a:ext cx="173957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Quelle: </a:t>
            </a:r>
            <a:r>
              <a:rPr lang="en-US" sz="700" dirty="0" err="1"/>
              <a:t>Roboterdynamik</a:t>
            </a:r>
            <a:r>
              <a:rPr lang="en-US" sz="700" dirty="0"/>
              <a:t>, </a:t>
            </a:r>
            <a:r>
              <a:rPr lang="en-US" sz="700" dirty="0" err="1"/>
              <a:t>Vorlesung</a:t>
            </a:r>
            <a:r>
              <a:rPr lang="en-US" sz="700" dirty="0"/>
              <a:t> 11</a:t>
            </a:r>
            <a:endParaRPr lang="LID4096" sz="700" dirty="0"/>
          </a:p>
        </p:txBody>
      </p:sp>
      <p:sp>
        <p:nvSpPr>
          <p:cNvPr id="13" name="Нижний колонтитул 2">
            <a:extLst>
              <a:ext uri="{FF2B5EF4-FFF2-40B4-BE49-F238E27FC236}">
                <a16:creationId xmlns:a16="http://schemas.microsoft.com/office/drawing/2014/main" id="{E98B2A54-4D42-4D74-A73D-2404F75C7A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6401" y="6515213"/>
            <a:ext cx="7375299" cy="216000"/>
          </a:xfrm>
        </p:spPr>
        <p:txBody>
          <a:bodyPr/>
          <a:lstStyle/>
          <a:p>
            <a:r>
              <a:rPr lang="de-DE" sz="1000" dirty="0"/>
              <a:t>WS 21/22  |  Gruppe 4  |  Schäfer, Lisa-Franziska / </a:t>
            </a:r>
            <a:r>
              <a:rPr lang="de-DE" sz="1000" dirty="0" err="1"/>
              <a:t>Kondratev</a:t>
            </a:r>
            <a:r>
              <a:rPr lang="de-DE" sz="1000" dirty="0"/>
              <a:t>, Semyon</a:t>
            </a: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22F6189B-DB4B-40C8-9CC3-1D0E3910E8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5768" y="2648568"/>
            <a:ext cx="3059781" cy="369864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54372C23-7216-4312-B90F-8402160C36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5880" y="3355814"/>
            <a:ext cx="1285279" cy="369864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9EF01A34-88EC-4193-81D7-40E1FCD9B7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25768" y="3806947"/>
            <a:ext cx="1933858" cy="388479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BD51277A-1A2E-4580-9D5E-BFA1658DA6B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45880" y="4778218"/>
            <a:ext cx="5283771" cy="369864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57B873A3-CCEA-4570-A9BC-D9F23681E82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45880" y="5282515"/>
            <a:ext cx="3397529" cy="417398"/>
          </a:xfrm>
          <a:prstGeom prst="rect">
            <a:avLst/>
          </a:prstGeom>
        </p:spPr>
      </p:pic>
      <p:cxnSp>
        <p:nvCxnSpPr>
          <p:cNvPr id="25" name="Прямая со стрелкой 24">
            <a:extLst>
              <a:ext uri="{FF2B5EF4-FFF2-40B4-BE49-F238E27FC236}">
                <a16:creationId xmlns:a16="http://schemas.microsoft.com/office/drawing/2014/main" id="{0B675B7A-241B-4A90-AE48-0719FBDF29DA}"/>
              </a:ext>
            </a:extLst>
          </p:cNvPr>
          <p:cNvCxnSpPr>
            <a:cxnSpLocks/>
            <a:stCxn id="23" idx="1"/>
          </p:cNvCxnSpPr>
          <p:nvPr/>
        </p:nvCxnSpPr>
        <p:spPr>
          <a:xfrm flipH="1">
            <a:off x="3472972" y="5491214"/>
            <a:ext cx="3372908" cy="86734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 стрелкой 26">
            <a:extLst>
              <a:ext uri="{FF2B5EF4-FFF2-40B4-BE49-F238E27FC236}">
                <a16:creationId xmlns:a16="http://schemas.microsoft.com/office/drawing/2014/main" id="{1AA7BDC6-003F-4C2E-8CE7-D4A15103AB54}"/>
              </a:ext>
            </a:extLst>
          </p:cNvPr>
          <p:cNvCxnSpPr>
            <a:cxnSpLocks/>
            <a:stCxn id="21" idx="1"/>
          </p:cNvCxnSpPr>
          <p:nvPr/>
        </p:nvCxnSpPr>
        <p:spPr>
          <a:xfrm flipH="1">
            <a:off x="6453559" y="4963150"/>
            <a:ext cx="392321" cy="420937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 стрелкой 28">
            <a:extLst>
              <a:ext uri="{FF2B5EF4-FFF2-40B4-BE49-F238E27FC236}">
                <a16:creationId xmlns:a16="http://schemas.microsoft.com/office/drawing/2014/main" id="{9CD73772-E985-44B4-9824-26F87121BE17}"/>
              </a:ext>
            </a:extLst>
          </p:cNvPr>
          <p:cNvCxnSpPr>
            <a:cxnSpLocks/>
            <a:stCxn id="19" idx="1"/>
          </p:cNvCxnSpPr>
          <p:nvPr/>
        </p:nvCxnSpPr>
        <p:spPr>
          <a:xfrm flipH="1">
            <a:off x="3674533" y="4001187"/>
            <a:ext cx="3151235" cy="103900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2932D0AC-3095-4EBE-A0A5-AD62EF50D08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25768" y="4235033"/>
            <a:ext cx="5022145" cy="369865"/>
          </a:xfrm>
          <a:prstGeom prst="rect">
            <a:avLst/>
          </a:prstGeom>
        </p:spPr>
      </p:pic>
      <p:cxnSp>
        <p:nvCxnSpPr>
          <p:cNvPr id="36" name="Прямая со стрелкой 35">
            <a:extLst>
              <a:ext uri="{FF2B5EF4-FFF2-40B4-BE49-F238E27FC236}">
                <a16:creationId xmlns:a16="http://schemas.microsoft.com/office/drawing/2014/main" id="{B5D2D20D-1745-45EA-A9AE-008DBFDA0B9F}"/>
              </a:ext>
            </a:extLst>
          </p:cNvPr>
          <p:cNvCxnSpPr>
            <a:cxnSpLocks/>
            <a:stCxn id="33" idx="1"/>
          </p:cNvCxnSpPr>
          <p:nvPr/>
        </p:nvCxnSpPr>
        <p:spPr>
          <a:xfrm flipH="1">
            <a:off x="5723210" y="4419966"/>
            <a:ext cx="1102558" cy="75139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Прямая со стрелкой 38">
            <a:extLst>
              <a:ext uri="{FF2B5EF4-FFF2-40B4-BE49-F238E27FC236}">
                <a16:creationId xmlns:a16="http://schemas.microsoft.com/office/drawing/2014/main" id="{41EA8ED8-4C6E-4272-A760-077BBF967CE4}"/>
              </a:ext>
            </a:extLst>
          </p:cNvPr>
          <p:cNvCxnSpPr>
            <a:cxnSpLocks/>
            <a:stCxn id="17" idx="1"/>
          </p:cNvCxnSpPr>
          <p:nvPr/>
        </p:nvCxnSpPr>
        <p:spPr>
          <a:xfrm flipH="1">
            <a:off x="2794000" y="3540746"/>
            <a:ext cx="4051880" cy="1352619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Правая фигурная скобка 39">
            <a:extLst>
              <a:ext uri="{FF2B5EF4-FFF2-40B4-BE49-F238E27FC236}">
                <a16:creationId xmlns:a16="http://schemas.microsoft.com/office/drawing/2014/main" id="{DCC68E9B-342D-4C1D-A1DD-A02798E34A79}"/>
              </a:ext>
            </a:extLst>
          </p:cNvPr>
          <p:cNvSpPr/>
          <p:nvPr/>
        </p:nvSpPr>
        <p:spPr>
          <a:xfrm>
            <a:off x="2301240" y="3854556"/>
            <a:ext cx="132288" cy="372679"/>
          </a:xfrm>
          <a:prstGeom prst="rightBrac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42" name="Прямая со стрелкой 41">
            <a:extLst>
              <a:ext uri="{FF2B5EF4-FFF2-40B4-BE49-F238E27FC236}">
                <a16:creationId xmlns:a16="http://schemas.microsoft.com/office/drawing/2014/main" id="{5B2B9830-AB0D-4BB8-9BF5-4FEFC2FE5958}"/>
              </a:ext>
            </a:extLst>
          </p:cNvPr>
          <p:cNvCxnSpPr>
            <a:cxnSpLocks/>
            <a:stCxn id="15" idx="1"/>
            <a:endCxn id="40" idx="1"/>
          </p:cNvCxnSpPr>
          <p:nvPr/>
        </p:nvCxnSpPr>
        <p:spPr>
          <a:xfrm flipH="1">
            <a:off x="2433528" y="2833500"/>
            <a:ext cx="4392240" cy="1207396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BEA601A2-11EA-4245-93B7-C070767B2E48}"/>
              </a:ext>
            </a:extLst>
          </p:cNvPr>
          <p:cNvSpPr txBox="1"/>
          <p:nvPr/>
        </p:nvSpPr>
        <p:spPr>
          <a:xfrm>
            <a:off x="7020047" y="5756315"/>
            <a:ext cx="173957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Quelle: </a:t>
            </a:r>
            <a:r>
              <a:rPr lang="en-US" sz="700" dirty="0" err="1"/>
              <a:t>Roboterdynamik</a:t>
            </a:r>
            <a:r>
              <a:rPr lang="en-US" sz="700" dirty="0"/>
              <a:t>, </a:t>
            </a:r>
            <a:r>
              <a:rPr lang="en-US" sz="700" dirty="0" err="1"/>
              <a:t>Vorlesung</a:t>
            </a:r>
            <a:r>
              <a:rPr lang="en-US" sz="700" dirty="0"/>
              <a:t> 11</a:t>
            </a:r>
            <a:endParaRPr lang="LID4096" sz="700" dirty="0"/>
          </a:p>
        </p:txBody>
      </p:sp>
    </p:spTree>
    <p:extLst>
      <p:ext uri="{BB962C8B-B14F-4D97-AF65-F5344CB8AC3E}">
        <p14:creationId xmlns:p14="http://schemas.microsoft.com/office/powerpoint/2010/main" val="28823063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Vertikaler Textplatzhalter 23"/>
          <p:cNvSpPr>
            <a:spLocks noGrp="1"/>
          </p:cNvSpPr>
          <p:nvPr>
            <p:ph type="body" orient="vert" idx="14"/>
          </p:nvPr>
        </p:nvSpPr>
        <p:spPr>
          <a:xfrm>
            <a:off x="-2152650" y="2326238"/>
            <a:ext cx="12192000" cy="1915337"/>
          </a:xfrm>
        </p:spPr>
        <p:txBody>
          <a:bodyPr/>
          <a:lstStyle/>
          <a:p>
            <a:pPr algn="ctr"/>
            <a:r>
              <a:rPr lang="de-DE" dirty="0"/>
              <a:t>Demo</a:t>
            </a:r>
          </a:p>
        </p:txBody>
      </p:sp>
      <p:sp>
        <p:nvSpPr>
          <p:cNvPr id="12" name="Datumsplatzhalter 11">
            <a:extLst>
              <a:ext uri="{FF2B5EF4-FFF2-40B4-BE49-F238E27FC236}">
                <a16:creationId xmlns:a16="http://schemas.microsoft.com/office/drawing/2014/main" id="{52AECA44-6693-4EB7-B2B5-6A2C586FE6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</a:p>
        </p:txBody>
      </p:sp>
      <p:sp>
        <p:nvSpPr>
          <p:cNvPr id="13" name="Fußzeilenplatzhalter 12">
            <a:extLst>
              <a:ext uri="{FF2B5EF4-FFF2-40B4-BE49-F238E27FC236}">
                <a16:creationId xmlns:a16="http://schemas.microsoft.com/office/drawing/2014/main" id="{D90DBF1E-C4B8-4D3B-84CE-E6AD5C7EB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z="1000" dirty="0"/>
              <a:t>WS 21/22  |  Gruppe 4  |  Schäfer, Lisa-Franziska / </a:t>
            </a:r>
            <a:r>
              <a:rPr lang="de-DE" sz="1000" dirty="0" err="1"/>
              <a:t>Kondratev</a:t>
            </a:r>
            <a:r>
              <a:rPr lang="de-DE" sz="1000" dirty="0"/>
              <a:t>, Semyon</a:t>
            </a:r>
          </a:p>
        </p:txBody>
      </p:sp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F034B9B7-B9EB-4395-8629-FCFEFC1BEA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207215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DD5B9902-512C-4887-8B02-38EFAF0CC6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2272A07-693A-4742-97AC-00CB4ED2C4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z="1000" dirty="0"/>
              <a:t>WS 21/22  |  Gruppe 4  |  Schäfer, Lisa-Franziska / </a:t>
            </a:r>
            <a:r>
              <a:rPr lang="de-DE" sz="1000" dirty="0" err="1"/>
              <a:t>Kondratev</a:t>
            </a:r>
            <a:r>
              <a:rPr lang="de-DE" sz="1000" dirty="0"/>
              <a:t>, Semyon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694D26F-7842-4C34-A20F-08DEA65AB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2</a:t>
            </a:fld>
            <a:endParaRPr lang="de-DE"/>
          </a:p>
        </p:txBody>
      </p:sp>
      <p:sp>
        <p:nvSpPr>
          <p:cNvPr id="8" name="Titel 4">
            <a:extLst>
              <a:ext uri="{FF2B5EF4-FFF2-40B4-BE49-F238E27FC236}">
                <a16:creationId xmlns:a16="http://schemas.microsoft.com/office/drawing/2014/main" id="{D3BE1726-166C-4828-8E6C-2D49D99CD936}"/>
              </a:ext>
            </a:extLst>
          </p:cNvPr>
          <p:cNvSpPr txBox="1">
            <a:spLocks/>
          </p:cNvSpPr>
          <p:nvPr/>
        </p:nvSpPr>
        <p:spPr>
          <a:xfrm>
            <a:off x="406401" y="930275"/>
            <a:ext cx="11377084" cy="8636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7" rtl="0" eaLnBrk="1" latinLnBrk="0" hangingPunct="1">
              <a:lnSpc>
                <a:spcPct val="94000"/>
              </a:lnSpc>
              <a:spcBef>
                <a:spcPts val="0"/>
              </a:spcBef>
              <a:buFont typeface="Arial" panose="020B0604020202020204" pitchFamily="34" charset="0"/>
              <a:buNone/>
              <a:defRPr sz="3000" b="1" kern="1200" cap="all" spc="12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3200" cap="none" dirty="0">
                <a:latin typeface="Calibri" panose="020F0502020204030204" pitchFamily="34" charset="0"/>
                <a:cs typeface="Calibri" panose="020F0502020204030204" pitchFamily="34" charset="0"/>
              </a:rPr>
              <a:t>AKTUELLER STAND</a:t>
            </a:r>
            <a:br>
              <a:rPr lang="de-DE" sz="3200" i="1" cap="none" dirty="0">
                <a:latin typeface="+mn-lt"/>
              </a:rPr>
            </a:br>
            <a:r>
              <a:rPr lang="de-DE" sz="2000" i="1" cap="none" dirty="0">
                <a:latin typeface="+mn-lt"/>
              </a:rPr>
              <a:t>Aufgabenstellung</a:t>
            </a:r>
          </a:p>
          <a:p>
            <a:endParaRPr lang="de-DE" sz="2000" i="1" dirty="0">
              <a:latin typeface="Calibri" panose="020F0502020204030204" pitchFamily="34" charset="0"/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CA8FFAAF-E9A2-4F92-AAD4-CB586EF3BEF0}"/>
              </a:ext>
            </a:extLst>
          </p:cNvPr>
          <p:cNvSpPr txBox="1"/>
          <p:nvPr/>
        </p:nvSpPr>
        <p:spPr>
          <a:xfrm>
            <a:off x="1203329" y="2076819"/>
            <a:ext cx="7851774" cy="3360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80000"/>
              </a:lnSpc>
              <a:buFont typeface="Arial" panose="020B0604020202020204" pitchFamily="34" charset="0"/>
              <a:buChar char="•"/>
            </a:pPr>
            <a:r>
              <a:rPr lang="de-DE" dirty="0"/>
              <a:t>Modellbildung des UR10</a:t>
            </a:r>
          </a:p>
          <a:p>
            <a:pPr marL="742950" lvl="1" indent="-285750">
              <a:lnSpc>
                <a:spcPct val="180000"/>
              </a:lnSpc>
              <a:buFont typeface="Arial" panose="020B0604020202020204" pitchFamily="34" charset="0"/>
              <a:buChar char="•"/>
            </a:pPr>
            <a:r>
              <a:rPr lang="de-DE" dirty="0"/>
              <a:t>Darstellung der </a:t>
            </a:r>
            <a:r>
              <a:rPr lang="de-DE" dirty="0" err="1"/>
              <a:t>Armteile</a:t>
            </a:r>
            <a:r>
              <a:rPr lang="de-DE" dirty="0"/>
              <a:t> (</a:t>
            </a:r>
            <a:r>
              <a:rPr lang="de-DE" dirty="0" err="1"/>
              <a:t>step</a:t>
            </a:r>
            <a:r>
              <a:rPr lang="de-DE" dirty="0"/>
              <a:t>-Dateien)</a:t>
            </a:r>
          </a:p>
          <a:p>
            <a:pPr marL="742950" lvl="1" indent="-285750">
              <a:lnSpc>
                <a:spcPct val="180000"/>
              </a:lnSpc>
              <a:buFont typeface="Arial" panose="020B0604020202020204" pitchFamily="34" charset="0"/>
              <a:buChar char="•"/>
            </a:pPr>
            <a:r>
              <a:rPr lang="de-DE" dirty="0"/>
              <a:t>Abschätzung von Massen und </a:t>
            </a:r>
            <a:r>
              <a:rPr lang="de-DE" dirty="0" err="1"/>
              <a:t>Trägheiten</a:t>
            </a:r>
            <a:endParaRPr lang="de-DE" dirty="0"/>
          </a:p>
          <a:p>
            <a:pPr marL="285750" indent="-285750">
              <a:lnSpc>
                <a:spcPct val="180000"/>
              </a:lnSpc>
              <a:buFont typeface="Arial" panose="020B0604020202020204" pitchFamily="34" charset="0"/>
              <a:buChar char="•"/>
            </a:pPr>
            <a:r>
              <a:rPr lang="de-DE" dirty="0"/>
              <a:t>Darstellung einer Bewegungssequenz (PTP) aus Beispielvideo</a:t>
            </a:r>
          </a:p>
          <a:p>
            <a:pPr marL="285750" indent="-285750">
              <a:lnSpc>
                <a:spcPct val="180000"/>
              </a:lnSpc>
              <a:buFont typeface="Arial" panose="020B0604020202020204" pitchFamily="34" charset="0"/>
              <a:buChar char="•"/>
            </a:pPr>
            <a:r>
              <a:rPr lang="de-DE" dirty="0"/>
              <a:t>Ausgabe von Drehmomentverläufen der Antriebe (inverse Dynamik)</a:t>
            </a:r>
          </a:p>
          <a:p>
            <a:pPr marL="285750" indent="-285750">
              <a:lnSpc>
                <a:spcPct val="180000"/>
              </a:lnSpc>
              <a:buFont typeface="Arial" panose="020B0604020202020204" pitchFamily="34" charset="0"/>
              <a:buChar char="•"/>
            </a:pPr>
            <a:r>
              <a:rPr lang="de-DE" dirty="0" err="1"/>
              <a:t>Vergleichsrechung</a:t>
            </a:r>
            <a:r>
              <a:rPr lang="de-DE" dirty="0"/>
              <a:t> mit Newton-Euler-Verfahren in </a:t>
            </a:r>
            <a:r>
              <a:rPr lang="de-DE" dirty="0" err="1"/>
              <a:t>matlab</a:t>
            </a:r>
            <a:r>
              <a:rPr lang="de-DE" dirty="0"/>
              <a:t> </a:t>
            </a:r>
          </a:p>
          <a:p>
            <a:endParaRPr lang="de-DE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7CE10CEC-43F5-465C-9CCD-15A3824EA49A}"/>
              </a:ext>
            </a:extLst>
          </p:cNvPr>
          <p:cNvSpPr txBox="1"/>
          <p:nvPr/>
        </p:nvSpPr>
        <p:spPr>
          <a:xfrm>
            <a:off x="482601" y="2164715"/>
            <a:ext cx="107315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"/>
            </a:pPr>
            <a:r>
              <a:rPr lang="de-DE" sz="3200" dirty="0">
                <a:solidFill>
                  <a:srgbClr val="64B32C"/>
                </a:solidFill>
              </a:rPr>
              <a:t> </a:t>
            </a:r>
          </a:p>
          <a:p>
            <a:pPr marL="285750" indent="-285750">
              <a:buFont typeface="Wingdings" panose="05000000000000000000" pitchFamily="2" charset="2"/>
              <a:buChar char=""/>
            </a:pPr>
            <a:r>
              <a:rPr lang="de-DE" sz="3200" dirty="0">
                <a:solidFill>
                  <a:srgbClr val="64B32C"/>
                </a:solidFill>
              </a:rPr>
              <a:t> </a:t>
            </a:r>
          </a:p>
          <a:p>
            <a:pPr marL="285750" indent="-285750">
              <a:buFont typeface="Wingdings" panose="05000000000000000000" pitchFamily="2" charset="2"/>
              <a:buChar char=""/>
            </a:pPr>
            <a:r>
              <a:rPr lang="de-DE" sz="3200" dirty="0">
                <a:solidFill>
                  <a:srgbClr val="64B32C"/>
                </a:solidFill>
              </a:rPr>
              <a:t> </a:t>
            </a:r>
          </a:p>
          <a:p>
            <a:pPr marL="285750" indent="-285750">
              <a:buFont typeface="Wingdings" panose="05000000000000000000" pitchFamily="2" charset="2"/>
              <a:buChar char=""/>
            </a:pPr>
            <a:r>
              <a:rPr lang="de-DE" sz="3200" dirty="0">
                <a:solidFill>
                  <a:srgbClr val="64B32C"/>
                </a:solidFill>
              </a:rPr>
              <a:t> </a:t>
            </a:r>
          </a:p>
          <a:p>
            <a:pPr marL="285750" indent="-285750">
              <a:buFont typeface="Wingdings" panose="05000000000000000000" pitchFamily="2" charset="2"/>
              <a:buChar char=""/>
            </a:pPr>
            <a:r>
              <a:rPr lang="de-DE" sz="3200" dirty="0">
                <a:solidFill>
                  <a:srgbClr val="64B32C"/>
                </a:solidFill>
              </a:rPr>
              <a:t> </a:t>
            </a:r>
          </a:p>
          <a:p>
            <a:pPr marL="285750" indent="-285750">
              <a:buFont typeface="Wingdings" panose="05000000000000000000" pitchFamily="2" charset="2"/>
              <a:buChar char=""/>
            </a:pPr>
            <a:r>
              <a:rPr lang="de-DE" sz="3200" dirty="0">
                <a:solidFill>
                  <a:srgbClr val="FFCB0E"/>
                </a:solidFill>
              </a:rPr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18891629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DD5B9902-512C-4887-8B02-38EFAF0CC6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2272A07-693A-4742-97AC-00CB4ED2C4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z="1000" dirty="0"/>
              <a:t>WS 21/22  |  Gruppe 4  |  Schäfer, Lisa-Franziska / </a:t>
            </a:r>
            <a:r>
              <a:rPr lang="de-DE" sz="1000" dirty="0" err="1"/>
              <a:t>Kondratev</a:t>
            </a:r>
            <a:r>
              <a:rPr lang="de-DE" sz="1000" dirty="0"/>
              <a:t>, Semyon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694D26F-7842-4C34-A20F-08DEA65AB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3</a:t>
            </a:fld>
            <a:endParaRPr lang="de-DE"/>
          </a:p>
        </p:txBody>
      </p:sp>
      <p:sp>
        <p:nvSpPr>
          <p:cNvPr id="8" name="Titel 4">
            <a:extLst>
              <a:ext uri="{FF2B5EF4-FFF2-40B4-BE49-F238E27FC236}">
                <a16:creationId xmlns:a16="http://schemas.microsoft.com/office/drawing/2014/main" id="{D3BE1726-166C-4828-8E6C-2D49D99CD936}"/>
              </a:ext>
            </a:extLst>
          </p:cNvPr>
          <p:cNvSpPr txBox="1">
            <a:spLocks/>
          </p:cNvSpPr>
          <p:nvPr/>
        </p:nvSpPr>
        <p:spPr>
          <a:xfrm>
            <a:off x="406401" y="930275"/>
            <a:ext cx="11377084" cy="8636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7" rtl="0" eaLnBrk="1" latinLnBrk="0" hangingPunct="1">
              <a:lnSpc>
                <a:spcPct val="94000"/>
              </a:lnSpc>
              <a:spcBef>
                <a:spcPts val="0"/>
              </a:spcBef>
              <a:buFont typeface="Arial" panose="020B0604020202020204" pitchFamily="34" charset="0"/>
              <a:buNone/>
              <a:defRPr sz="3000" b="1" kern="1200" cap="all" spc="12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3200" i="1" cap="none" dirty="0">
                <a:latin typeface="+mn-lt"/>
              </a:rPr>
              <a:t>Modellbildung des UR10</a:t>
            </a:r>
          </a:p>
          <a:p>
            <a:r>
              <a:rPr lang="de-DE" sz="2000" i="1" cap="none" dirty="0" err="1">
                <a:latin typeface="+mn-lt"/>
              </a:rPr>
              <a:t>step</a:t>
            </a:r>
            <a:r>
              <a:rPr lang="de-DE" sz="2000" i="1" cap="none" dirty="0">
                <a:latin typeface="+mn-lt"/>
              </a:rPr>
              <a:t> und </a:t>
            </a:r>
            <a:r>
              <a:rPr lang="de-DE" sz="2000" i="1" cap="none" dirty="0" err="1">
                <a:latin typeface="+mn-lt"/>
              </a:rPr>
              <a:t>urdf</a:t>
            </a:r>
            <a:r>
              <a:rPr lang="de-DE" sz="2000" i="1" cap="none" dirty="0">
                <a:latin typeface="+mn-lt"/>
              </a:rPr>
              <a:t>-Datei</a:t>
            </a:r>
          </a:p>
          <a:p>
            <a:br>
              <a:rPr lang="de-DE" sz="3200" i="1" cap="none" dirty="0">
                <a:latin typeface="+mn-lt"/>
              </a:rPr>
            </a:br>
            <a:endParaRPr lang="de-DE" sz="2000" i="1" dirty="0">
              <a:latin typeface="Calibri" panose="020F0502020204030204" pitchFamily="34" charset="0"/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41A13D5B-8693-4DA8-9667-0BA553FC0B5A}"/>
              </a:ext>
            </a:extLst>
          </p:cNvPr>
          <p:cNvSpPr txBox="1"/>
          <p:nvPr/>
        </p:nvSpPr>
        <p:spPr>
          <a:xfrm>
            <a:off x="406402" y="2053756"/>
            <a:ext cx="7566024" cy="2118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/>
              <a:t>Download der </a:t>
            </a:r>
            <a:r>
              <a:rPr lang="de-DE" dirty="0" err="1"/>
              <a:t>step</a:t>
            </a:r>
            <a:r>
              <a:rPr lang="de-DE" dirty="0"/>
              <a:t>-Datei des UR10 </a:t>
            </a:r>
            <a:r>
              <a:rPr lang="de-DE" sz="1600" i="1" dirty="0">
                <a:solidFill>
                  <a:schemeClr val="tx1"/>
                </a:solidFill>
              </a:rPr>
              <a:t>(https://www.sg-automation.at/)</a:t>
            </a:r>
            <a:endParaRPr lang="de-DE" sz="1600" i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/>
              <a:t>Konvertierung zu einzelnen </a:t>
            </a:r>
            <a:r>
              <a:rPr lang="de-DE" dirty="0" err="1"/>
              <a:t>step</a:t>
            </a:r>
            <a:r>
              <a:rPr lang="de-DE" dirty="0"/>
              <a:t>-Dateien der </a:t>
            </a:r>
            <a:r>
              <a:rPr lang="de-DE" dirty="0" err="1"/>
              <a:t>Armteile</a:t>
            </a:r>
            <a:endParaRPr lang="de-DE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de-DE" dirty="0"/>
              <a:t>mittels SolidWorks und </a:t>
            </a:r>
            <a:r>
              <a:rPr lang="de-DE" dirty="0" err="1"/>
              <a:t>Simscape</a:t>
            </a:r>
            <a:r>
              <a:rPr lang="de-DE" dirty="0"/>
              <a:t> Multibody Link Plugin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de-DE" dirty="0"/>
              <a:t>Zusätzlich Geometriedatei und XML-Datei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803860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DD5B9902-512C-4887-8B02-38EFAF0CC6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2272A07-693A-4742-97AC-00CB4ED2C4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z="1000" dirty="0"/>
              <a:t>WS 21/22  |  Gruppe 4  |  Schäfer, Lisa-Franziska / </a:t>
            </a:r>
            <a:r>
              <a:rPr lang="de-DE" sz="1000" dirty="0" err="1"/>
              <a:t>Kondratev</a:t>
            </a:r>
            <a:r>
              <a:rPr lang="de-DE" sz="1000" dirty="0"/>
              <a:t>, Semyon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694D26F-7842-4C34-A20F-08DEA65AB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4</a:t>
            </a:fld>
            <a:endParaRPr lang="de-DE"/>
          </a:p>
        </p:txBody>
      </p:sp>
      <p:sp>
        <p:nvSpPr>
          <p:cNvPr id="8" name="Titel 4">
            <a:extLst>
              <a:ext uri="{FF2B5EF4-FFF2-40B4-BE49-F238E27FC236}">
                <a16:creationId xmlns:a16="http://schemas.microsoft.com/office/drawing/2014/main" id="{D3BE1726-166C-4828-8E6C-2D49D99CD936}"/>
              </a:ext>
            </a:extLst>
          </p:cNvPr>
          <p:cNvSpPr txBox="1">
            <a:spLocks/>
          </p:cNvSpPr>
          <p:nvPr/>
        </p:nvSpPr>
        <p:spPr>
          <a:xfrm>
            <a:off x="406401" y="930275"/>
            <a:ext cx="11377084" cy="8636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7" rtl="0" eaLnBrk="1" latinLnBrk="0" hangingPunct="1">
              <a:lnSpc>
                <a:spcPct val="94000"/>
              </a:lnSpc>
              <a:spcBef>
                <a:spcPts val="0"/>
              </a:spcBef>
              <a:buFont typeface="Arial" panose="020B0604020202020204" pitchFamily="34" charset="0"/>
              <a:buNone/>
              <a:defRPr sz="3000" b="1" kern="1200" cap="all" spc="12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3200" i="1" cap="none" dirty="0">
                <a:latin typeface="+mn-lt"/>
              </a:rPr>
              <a:t>Modellbildung des UR10</a:t>
            </a:r>
          </a:p>
          <a:p>
            <a:r>
              <a:rPr lang="de-DE" sz="2000" i="1" cap="none" dirty="0" err="1">
                <a:latin typeface="+mn-lt"/>
              </a:rPr>
              <a:t>step</a:t>
            </a:r>
            <a:r>
              <a:rPr lang="de-DE" sz="2000" i="1" cap="none" dirty="0">
                <a:latin typeface="+mn-lt"/>
              </a:rPr>
              <a:t> und </a:t>
            </a:r>
            <a:r>
              <a:rPr lang="de-DE" sz="2000" i="1" cap="none" dirty="0" err="1">
                <a:latin typeface="+mn-lt"/>
              </a:rPr>
              <a:t>urdf</a:t>
            </a:r>
            <a:r>
              <a:rPr lang="de-DE" sz="2000" i="1" cap="none" dirty="0">
                <a:latin typeface="+mn-lt"/>
              </a:rPr>
              <a:t>-Datei</a:t>
            </a:r>
          </a:p>
          <a:p>
            <a:br>
              <a:rPr lang="de-DE" sz="3200" i="1" cap="none" dirty="0">
                <a:latin typeface="+mn-lt"/>
              </a:rPr>
            </a:br>
            <a:endParaRPr lang="de-DE" sz="2000" i="1" dirty="0">
              <a:latin typeface="Calibri" panose="020F0502020204030204" pitchFamily="34" charset="0"/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41A13D5B-8693-4DA8-9667-0BA553FC0B5A}"/>
              </a:ext>
            </a:extLst>
          </p:cNvPr>
          <p:cNvSpPr txBox="1"/>
          <p:nvPr/>
        </p:nvSpPr>
        <p:spPr>
          <a:xfrm>
            <a:off x="406402" y="2053756"/>
            <a:ext cx="7566024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/>
              <a:t>Download der </a:t>
            </a:r>
            <a:r>
              <a:rPr lang="de-DE" dirty="0" err="1"/>
              <a:t>step</a:t>
            </a:r>
            <a:r>
              <a:rPr lang="de-DE" dirty="0"/>
              <a:t>-Datei des UR10 </a:t>
            </a:r>
            <a:r>
              <a:rPr lang="de-DE" sz="1600" i="1" dirty="0">
                <a:solidFill>
                  <a:schemeClr val="tx1"/>
                </a:solidFill>
              </a:rPr>
              <a:t>(https://www.sg-automation.at/)</a:t>
            </a:r>
            <a:endParaRPr lang="de-DE" sz="1600" i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/>
              <a:t>Konvertierung zu einzelnen </a:t>
            </a:r>
            <a:r>
              <a:rPr lang="de-DE" dirty="0" err="1"/>
              <a:t>step</a:t>
            </a:r>
            <a:r>
              <a:rPr lang="de-DE" dirty="0"/>
              <a:t>-Dateien der </a:t>
            </a:r>
            <a:r>
              <a:rPr lang="de-DE" dirty="0" err="1"/>
              <a:t>Armteile</a:t>
            </a:r>
            <a:endParaRPr lang="de-DE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de-DE" dirty="0"/>
              <a:t>mittels SolidWorks und </a:t>
            </a:r>
            <a:r>
              <a:rPr lang="de-DE" dirty="0" err="1"/>
              <a:t>Simscape</a:t>
            </a:r>
            <a:r>
              <a:rPr lang="de-DE" dirty="0"/>
              <a:t> Multibody Link Plugin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de-DE" dirty="0"/>
              <a:t>Zusätzlich Geometriedatei und XML-Datei</a:t>
            </a:r>
          </a:p>
          <a:p>
            <a:pPr marL="285750" indent="-285750">
              <a:lnSpc>
                <a:spcPct val="150000"/>
              </a:lnSpc>
              <a:spcBef>
                <a:spcPts val="1600"/>
              </a:spcBef>
              <a:buFont typeface="Arial" panose="020B0604020202020204" pitchFamily="34" charset="0"/>
              <a:buChar char="•"/>
            </a:pPr>
            <a:r>
              <a:rPr lang="de-DE" dirty="0"/>
              <a:t>Download der </a:t>
            </a:r>
            <a:r>
              <a:rPr lang="de-DE" dirty="0" err="1"/>
              <a:t>urdf</a:t>
            </a:r>
            <a:r>
              <a:rPr lang="de-DE" dirty="0"/>
              <a:t>-Datei des UR10 </a:t>
            </a:r>
            <a:r>
              <a:rPr lang="de-DE" sz="1600" i="1" dirty="0">
                <a:solidFill>
                  <a:schemeClr val="tx1"/>
                </a:solidFill>
              </a:rPr>
              <a:t>(https://github.com/PositronicsLab)</a:t>
            </a:r>
            <a:endParaRPr lang="de-DE" sz="1600" i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875266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DD5B9902-512C-4887-8B02-38EFAF0CC6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2272A07-693A-4742-97AC-00CB4ED2C4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z="1000" dirty="0"/>
              <a:t>WS 21/22  |  Gruppe 4  |  Schäfer, Lisa-Franziska / </a:t>
            </a:r>
            <a:r>
              <a:rPr lang="de-DE" sz="1000" dirty="0" err="1"/>
              <a:t>Kondratev</a:t>
            </a:r>
            <a:r>
              <a:rPr lang="de-DE" sz="1000" dirty="0"/>
              <a:t>, Semyon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694D26F-7842-4C34-A20F-08DEA65AB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5</a:t>
            </a:fld>
            <a:endParaRPr lang="de-DE"/>
          </a:p>
        </p:txBody>
      </p:sp>
      <p:sp>
        <p:nvSpPr>
          <p:cNvPr id="8" name="Titel 4">
            <a:extLst>
              <a:ext uri="{FF2B5EF4-FFF2-40B4-BE49-F238E27FC236}">
                <a16:creationId xmlns:a16="http://schemas.microsoft.com/office/drawing/2014/main" id="{D3BE1726-166C-4828-8E6C-2D49D99CD936}"/>
              </a:ext>
            </a:extLst>
          </p:cNvPr>
          <p:cNvSpPr txBox="1">
            <a:spLocks/>
          </p:cNvSpPr>
          <p:nvPr/>
        </p:nvSpPr>
        <p:spPr>
          <a:xfrm>
            <a:off x="406401" y="930275"/>
            <a:ext cx="11377084" cy="8636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7" rtl="0" eaLnBrk="1" latinLnBrk="0" hangingPunct="1">
              <a:lnSpc>
                <a:spcPct val="94000"/>
              </a:lnSpc>
              <a:spcBef>
                <a:spcPts val="0"/>
              </a:spcBef>
              <a:buFont typeface="Arial" panose="020B0604020202020204" pitchFamily="34" charset="0"/>
              <a:buNone/>
              <a:defRPr sz="3000" b="1" kern="1200" cap="all" spc="12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3200" i="1" cap="none" dirty="0">
                <a:latin typeface="+mn-lt"/>
              </a:rPr>
              <a:t>Modellbildung des UR10</a:t>
            </a:r>
          </a:p>
          <a:p>
            <a:r>
              <a:rPr lang="de-DE" sz="2000" i="1" cap="none" dirty="0" err="1">
                <a:latin typeface="+mn-lt"/>
              </a:rPr>
              <a:t>step</a:t>
            </a:r>
            <a:r>
              <a:rPr lang="de-DE" sz="2000" i="1" cap="none" dirty="0">
                <a:latin typeface="+mn-lt"/>
              </a:rPr>
              <a:t> und </a:t>
            </a:r>
            <a:r>
              <a:rPr lang="de-DE" sz="2000" i="1" cap="none" dirty="0" err="1">
                <a:latin typeface="+mn-lt"/>
              </a:rPr>
              <a:t>urdf</a:t>
            </a:r>
            <a:r>
              <a:rPr lang="de-DE" sz="2000" i="1" cap="none" dirty="0">
                <a:latin typeface="+mn-lt"/>
              </a:rPr>
              <a:t>-Datei</a:t>
            </a:r>
          </a:p>
          <a:p>
            <a:br>
              <a:rPr lang="de-DE" sz="3200" i="1" cap="none" dirty="0">
                <a:latin typeface="+mn-lt"/>
              </a:rPr>
            </a:br>
            <a:endParaRPr lang="de-DE" sz="2000" i="1" dirty="0">
              <a:latin typeface="Calibri" panose="020F0502020204030204" pitchFamily="34" charset="0"/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41A13D5B-8693-4DA8-9667-0BA553FC0B5A}"/>
              </a:ext>
            </a:extLst>
          </p:cNvPr>
          <p:cNvSpPr txBox="1"/>
          <p:nvPr/>
        </p:nvSpPr>
        <p:spPr>
          <a:xfrm>
            <a:off x="406402" y="2053756"/>
            <a:ext cx="7566024" cy="41908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/>
              <a:t>Download der </a:t>
            </a:r>
            <a:r>
              <a:rPr lang="de-DE" dirty="0" err="1"/>
              <a:t>step</a:t>
            </a:r>
            <a:r>
              <a:rPr lang="de-DE" dirty="0"/>
              <a:t>-Datei des UR10 </a:t>
            </a:r>
            <a:r>
              <a:rPr lang="de-DE" sz="1600" i="1" dirty="0">
                <a:solidFill>
                  <a:schemeClr val="tx1"/>
                </a:solidFill>
              </a:rPr>
              <a:t>(https://www.sg-automation.at/)</a:t>
            </a:r>
            <a:endParaRPr lang="de-DE" sz="1600" i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/>
              <a:t>Konvertierung zu einzelnen </a:t>
            </a:r>
            <a:r>
              <a:rPr lang="de-DE" dirty="0" err="1"/>
              <a:t>step</a:t>
            </a:r>
            <a:r>
              <a:rPr lang="de-DE" dirty="0"/>
              <a:t>-Dateien der </a:t>
            </a:r>
            <a:r>
              <a:rPr lang="de-DE" dirty="0" err="1"/>
              <a:t>Armteile</a:t>
            </a:r>
            <a:endParaRPr lang="de-DE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de-DE" dirty="0"/>
              <a:t>mittels SolidWorks und </a:t>
            </a:r>
            <a:r>
              <a:rPr lang="de-DE" dirty="0" err="1"/>
              <a:t>Simscape</a:t>
            </a:r>
            <a:r>
              <a:rPr lang="de-DE" dirty="0"/>
              <a:t> Multibody Link Plugin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de-DE" dirty="0"/>
              <a:t>Zusätzlich Geometriedatei und XML-Datei</a:t>
            </a:r>
          </a:p>
          <a:p>
            <a:pPr marL="285750" indent="-285750">
              <a:lnSpc>
                <a:spcPct val="150000"/>
              </a:lnSpc>
              <a:spcBef>
                <a:spcPts val="1600"/>
              </a:spcBef>
              <a:buFont typeface="Arial" panose="020B0604020202020204" pitchFamily="34" charset="0"/>
              <a:buChar char="•"/>
            </a:pPr>
            <a:r>
              <a:rPr lang="de-DE" dirty="0"/>
              <a:t>Download der </a:t>
            </a:r>
            <a:r>
              <a:rPr lang="de-DE" dirty="0" err="1"/>
              <a:t>urdf</a:t>
            </a:r>
            <a:r>
              <a:rPr lang="de-DE" dirty="0"/>
              <a:t>-Datei des UR10 </a:t>
            </a:r>
            <a:r>
              <a:rPr lang="de-DE" sz="1600" i="1" dirty="0">
                <a:solidFill>
                  <a:schemeClr val="tx1"/>
                </a:solidFill>
              </a:rPr>
              <a:t>(https://github.com/PositronicsLab)</a:t>
            </a:r>
            <a:endParaRPr lang="de-DE" sz="1600" i="1" dirty="0"/>
          </a:p>
          <a:p>
            <a:pPr marL="285750" indent="-285750">
              <a:lnSpc>
                <a:spcPct val="150000"/>
              </a:lnSpc>
              <a:spcBef>
                <a:spcPts val="1600"/>
              </a:spcBef>
              <a:buFont typeface="Arial" panose="020B0604020202020204" pitchFamily="34" charset="0"/>
              <a:buChar char="•"/>
            </a:pPr>
            <a:r>
              <a:rPr lang="de-DE" dirty="0"/>
              <a:t>Importieren der </a:t>
            </a:r>
            <a:r>
              <a:rPr lang="de-DE" dirty="0" err="1"/>
              <a:t>urdf</a:t>
            </a:r>
            <a:r>
              <a:rPr lang="de-DE" dirty="0"/>
              <a:t>-Datei in </a:t>
            </a:r>
            <a:r>
              <a:rPr lang="de-DE" dirty="0" err="1"/>
              <a:t>Matlab</a:t>
            </a:r>
            <a:endParaRPr lang="de-DE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/>
              <a:t>Einfügen der einzelnen </a:t>
            </a:r>
            <a:r>
              <a:rPr lang="de-DE" dirty="0" err="1"/>
              <a:t>step</a:t>
            </a:r>
            <a:r>
              <a:rPr lang="de-DE" dirty="0"/>
              <a:t>-Dateien (</a:t>
            </a:r>
            <a:r>
              <a:rPr lang="de-DE" dirty="0" err="1"/>
              <a:t>Armteile</a:t>
            </a:r>
            <a:r>
              <a:rPr lang="de-DE" dirty="0"/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/>
              <a:t>Massen und </a:t>
            </a:r>
            <a:r>
              <a:rPr lang="de-DE" dirty="0" err="1"/>
              <a:t>Trägheiten</a:t>
            </a:r>
            <a:r>
              <a:rPr lang="de-DE" dirty="0"/>
              <a:t> aus Geometriedatei entnommen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dirty="0"/>
          </a:p>
        </p:txBody>
      </p:sp>
      <p:pic>
        <p:nvPicPr>
          <p:cNvPr id="7" name="Grafik 6" descr="Ein Bild, das drinnen enthält.&#10;&#10;Automatisch generierte Beschreibung">
            <a:extLst>
              <a:ext uri="{FF2B5EF4-FFF2-40B4-BE49-F238E27FC236}">
                <a16:creationId xmlns:a16="http://schemas.microsoft.com/office/drawing/2014/main" id="{8FAFE4D3-4717-438F-B366-0E4BC9BD4D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53" t="632" r="-2351" b="2256"/>
          <a:stretch/>
        </p:blipFill>
        <p:spPr>
          <a:xfrm>
            <a:off x="8324850" y="1803400"/>
            <a:ext cx="3270753" cy="4655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724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DD5B9902-512C-4887-8B02-38EFAF0CC6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2272A07-693A-4742-97AC-00CB4ED2C4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z="1000" dirty="0"/>
              <a:t>WS 21/22  |  Gruppe 4  |  Schäfer, Lisa-Franziska / </a:t>
            </a:r>
            <a:r>
              <a:rPr lang="de-DE" sz="1000" dirty="0" err="1"/>
              <a:t>Kondratev</a:t>
            </a:r>
            <a:r>
              <a:rPr lang="de-DE" sz="1000" dirty="0"/>
              <a:t>, Semyon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694D26F-7842-4C34-A20F-08DEA65AB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6</a:t>
            </a:fld>
            <a:endParaRPr lang="de-DE"/>
          </a:p>
        </p:txBody>
      </p:sp>
      <p:sp>
        <p:nvSpPr>
          <p:cNvPr id="8" name="Titel 4">
            <a:extLst>
              <a:ext uri="{FF2B5EF4-FFF2-40B4-BE49-F238E27FC236}">
                <a16:creationId xmlns:a16="http://schemas.microsoft.com/office/drawing/2014/main" id="{D3BE1726-166C-4828-8E6C-2D49D99CD936}"/>
              </a:ext>
            </a:extLst>
          </p:cNvPr>
          <p:cNvSpPr txBox="1">
            <a:spLocks/>
          </p:cNvSpPr>
          <p:nvPr/>
        </p:nvSpPr>
        <p:spPr>
          <a:xfrm>
            <a:off x="406401" y="930275"/>
            <a:ext cx="11377084" cy="8636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7" rtl="0" eaLnBrk="1" latinLnBrk="0" hangingPunct="1">
              <a:lnSpc>
                <a:spcPct val="94000"/>
              </a:lnSpc>
              <a:spcBef>
                <a:spcPts val="0"/>
              </a:spcBef>
              <a:buFont typeface="Arial" panose="020B0604020202020204" pitchFamily="34" charset="0"/>
              <a:buNone/>
              <a:defRPr sz="3000" b="1" kern="1200" cap="all" spc="12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3200" i="1" cap="none" dirty="0">
                <a:latin typeface="+mn-lt"/>
              </a:rPr>
              <a:t>Modellbildung des UR10</a:t>
            </a:r>
          </a:p>
          <a:p>
            <a:r>
              <a:rPr lang="de-DE" sz="2000" i="1" cap="none" dirty="0">
                <a:latin typeface="+mn-lt"/>
              </a:rPr>
              <a:t>Integration eines </a:t>
            </a:r>
            <a:r>
              <a:rPr lang="de-DE" sz="2000" i="1" cap="none" dirty="0" err="1">
                <a:latin typeface="+mn-lt"/>
              </a:rPr>
              <a:t>Greifersystems</a:t>
            </a:r>
            <a:r>
              <a:rPr lang="de-DE" sz="2000" i="1" cap="none" dirty="0">
                <a:latin typeface="+mn-lt"/>
              </a:rPr>
              <a:t> und einer Roboter-Halterung</a:t>
            </a:r>
          </a:p>
          <a:p>
            <a:br>
              <a:rPr lang="de-DE" sz="3200" i="1" cap="none" dirty="0">
                <a:latin typeface="+mn-lt"/>
              </a:rPr>
            </a:br>
            <a:endParaRPr lang="de-DE" sz="2000" i="1" dirty="0">
              <a:latin typeface="Calibri" panose="020F0502020204030204" pitchFamily="34" charset="0"/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41A13D5B-8693-4DA8-9667-0BA553FC0B5A}"/>
              </a:ext>
            </a:extLst>
          </p:cNvPr>
          <p:cNvSpPr txBox="1"/>
          <p:nvPr/>
        </p:nvSpPr>
        <p:spPr>
          <a:xfrm>
            <a:off x="406401" y="2053756"/>
            <a:ext cx="7117029" cy="1287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/>
              <a:t>Konstruktion einer Roboter-Halterung als solider Block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de-DE" dirty="0"/>
              <a:t>Anpassung des Base-Koordinatensystems</a:t>
            </a:r>
          </a:p>
          <a:p>
            <a:pPr>
              <a:lnSpc>
                <a:spcPct val="150000"/>
              </a:lnSpc>
            </a:pPr>
            <a:endParaRPr lang="de-DE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11825A92-80DF-424E-8795-32126FF374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643" t="22126" r="26269" b="10822"/>
          <a:stretch/>
        </p:blipFill>
        <p:spPr>
          <a:xfrm>
            <a:off x="7601479" y="2146627"/>
            <a:ext cx="4182006" cy="4015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9855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DD5B9902-512C-4887-8B02-38EFAF0CC6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2272A07-693A-4742-97AC-00CB4ED2C4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z="1000" dirty="0"/>
              <a:t>WS 21/22  |  Gruppe 4  |  Schäfer, Lisa-Franziska / </a:t>
            </a:r>
            <a:r>
              <a:rPr lang="de-DE" sz="1000" dirty="0" err="1"/>
              <a:t>Kondratev</a:t>
            </a:r>
            <a:r>
              <a:rPr lang="de-DE" sz="1000" dirty="0"/>
              <a:t>, Semyon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694D26F-7842-4C34-A20F-08DEA65AB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7</a:t>
            </a:fld>
            <a:endParaRPr lang="de-DE"/>
          </a:p>
        </p:txBody>
      </p:sp>
      <p:sp>
        <p:nvSpPr>
          <p:cNvPr id="8" name="Titel 4">
            <a:extLst>
              <a:ext uri="{FF2B5EF4-FFF2-40B4-BE49-F238E27FC236}">
                <a16:creationId xmlns:a16="http://schemas.microsoft.com/office/drawing/2014/main" id="{D3BE1726-166C-4828-8E6C-2D49D99CD936}"/>
              </a:ext>
            </a:extLst>
          </p:cNvPr>
          <p:cNvSpPr txBox="1">
            <a:spLocks/>
          </p:cNvSpPr>
          <p:nvPr/>
        </p:nvSpPr>
        <p:spPr>
          <a:xfrm>
            <a:off x="406401" y="930275"/>
            <a:ext cx="11377084" cy="8636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7" rtl="0" eaLnBrk="1" latinLnBrk="0" hangingPunct="1">
              <a:lnSpc>
                <a:spcPct val="94000"/>
              </a:lnSpc>
              <a:spcBef>
                <a:spcPts val="0"/>
              </a:spcBef>
              <a:buFont typeface="Arial" panose="020B0604020202020204" pitchFamily="34" charset="0"/>
              <a:buNone/>
              <a:defRPr sz="3000" b="1" kern="1200" cap="all" spc="12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3200" i="1" cap="none" dirty="0">
                <a:latin typeface="+mn-lt"/>
              </a:rPr>
              <a:t>Modellbildung des UR10</a:t>
            </a:r>
          </a:p>
          <a:p>
            <a:r>
              <a:rPr lang="de-DE" sz="2000" i="1" cap="none" dirty="0">
                <a:latin typeface="+mn-lt"/>
              </a:rPr>
              <a:t>Integration eines </a:t>
            </a:r>
            <a:r>
              <a:rPr lang="de-DE" sz="2000" i="1" cap="none" dirty="0" err="1">
                <a:latin typeface="+mn-lt"/>
              </a:rPr>
              <a:t>Greifersystems</a:t>
            </a:r>
            <a:r>
              <a:rPr lang="de-DE" sz="2000" i="1" cap="none" dirty="0">
                <a:latin typeface="+mn-lt"/>
              </a:rPr>
              <a:t> und einer Roboter-Halterung</a:t>
            </a:r>
          </a:p>
          <a:p>
            <a:br>
              <a:rPr lang="de-DE" sz="3200" i="1" cap="none" dirty="0">
                <a:latin typeface="+mn-lt"/>
              </a:rPr>
            </a:br>
            <a:endParaRPr lang="de-DE" sz="2000" i="1" dirty="0">
              <a:latin typeface="Calibri" panose="020F0502020204030204" pitchFamily="34" charset="0"/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41A13D5B-8693-4DA8-9667-0BA553FC0B5A}"/>
              </a:ext>
            </a:extLst>
          </p:cNvPr>
          <p:cNvSpPr txBox="1"/>
          <p:nvPr/>
        </p:nvSpPr>
        <p:spPr>
          <a:xfrm>
            <a:off x="406401" y="2053756"/>
            <a:ext cx="7117029" cy="357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/>
              <a:t>Konstruktion einer Roboter-Halterung als solider Block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de-DE" dirty="0"/>
              <a:t>Anpassung des Base-Koordinatensystems</a:t>
            </a:r>
          </a:p>
          <a:p>
            <a:pPr marL="285750" indent="-285750">
              <a:lnSpc>
                <a:spcPct val="150000"/>
              </a:lnSpc>
              <a:spcBef>
                <a:spcPts val="1600"/>
              </a:spcBef>
              <a:buFont typeface="Arial" panose="020B0604020202020204" pitchFamily="34" charset="0"/>
              <a:buChar char="•"/>
            </a:pPr>
            <a:r>
              <a:rPr lang="de-DE" dirty="0"/>
              <a:t>Download der </a:t>
            </a:r>
            <a:r>
              <a:rPr lang="de-DE" dirty="0" err="1"/>
              <a:t>step</a:t>
            </a:r>
            <a:r>
              <a:rPr lang="de-DE" dirty="0"/>
              <a:t>-Datei eines Greifers </a:t>
            </a:r>
            <a:r>
              <a:rPr lang="de-DE" sz="1600" i="1" dirty="0"/>
              <a:t>(</a:t>
            </a:r>
            <a:r>
              <a:rPr lang="de-DE" sz="1600" i="1" dirty="0">
                <a:hlinkClick r:id="rId2"/>
              </a:rPr>
              <a:t>https://www.traceparts.com</a:t>
            </a:r>
            <a:r>
              <a:rPr lang="de-DE" sz="1600" i="1" dirty="0"/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/>
              <a:t>Konstruktion des </a:t>
            </a:r>
            <a:r>
              <a:rPr lang="de-DE" dirty="0" err="1"/>
              <a:t>Greifersystems</a:t>
            </a:r>
            <a:endParaRPr lang="de-DE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de-DE" dirty="0"/>
              <a:t>Werkzeug-Halterung als solider Block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de-DE" dirty="0"/>
              <a:t>Einfügen der zwei seitlichen Greifer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de-DE" dirty="0"/>
              <a:t>Zylinderstift als solider Block</a:t>
            </a:r>
          </a:p>
          <a:p>
            <a:pPr>
              <a:lnSpc>
                <a:spcPct val="150000"/>
              </a:lnSpc>
            </a:pPr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B7568027-1F47-41DA-90B4-705367D700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652" t="21386" r="25987" b="11080"/>
          <a:stretch/>
        </p:blipFill>
        <p:spPr>
          <a:xfrm>
            <a:off x="7601479" y="2146627"/>
            <a:ext cx="4182006" cy="4015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0522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DD5B9902-512C-4887-8B02-38EFAF0CC6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2272A07-693A-4742-97AC-00CB4ED2C4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z="1000" dirty="0"/>
              <a:t>WS 21/22  |  Gruppe 4  |  Schäfer, Lisa-Franziska / </a:t>
            </a:r>
            <a:r>
              <a:rPr lang="de-DE" sz="1000" dirty="0" err="1"/>
              <a:t>Kondratev</a:t>
            </a:r>
            <a:r>
              <a:rPr lang="de-DE" sz="1000" dirty="0"/>
              <a:t>, Semyon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694D26F-7842-4C34-A20F-08DEA65AB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8</a:t>
            </a:fld>
            <a:endParaRPr lang="de-DE"/>
          </a:p>
        </p:txBody>
      </p:sp>
      <p:sp>
        <p:nvSpPr>
          <p:cNvPr id="8" name="Titel 4">
            <a:extLst>
              <a:ext uri="{FF2B5EF4-FFF2-40B4-BE49-F238E27FC236}">
                <a16:creationId xmlns:a16="http://schemas.microsoft.com/office/drawing/2014/main" id="{D3BE1726-166C-4828-8E6C-2D49D99CD936}"/>
              </a:ext>
            </a:extLst>
          </p:cNvPr>
          <p:cNvSpPr txBox="1">
            <a:spLocks/>
          </p:cNvSpPr>
          <p:nvPr/>
        </p:nvSpPr>
        <p:spPr>
          <a:xfrm>
            <a:off x="406401" y="930275"/>
            <a:ext cx="11377084" cy="8636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7" rtl="0" eaLnBrk="1" latinLnBrk="0" hangingPunct="1">
              <a:lnSpc>
                <a:spcPct val="94000"/>
              </a:lnSpc>
              <a:spcBef>
                <a:spcPts val="0"/>
              </a:spcBef>
              <a:buFont typeface="Arial" panose="020B0604020202020204" pitchFamily="34" charset="0"/>
              <a:buNone/>
              <a:defRPr sz="3000" b="1" kern="1200" cap="all" spc="12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3200" i="1" cap="none" dirty="0">
                <a:latin typeface="+mn-lt"/>
              </a:rPr>
              <a:t>Modellbildung des UR10</a:t>
            </a:r>
          </a:p>
          <a:p>
            <a:r>
              <a:rPr lang="de-DE" sz="2000" i="1" cap="none" dirty="0">
                <a:latin typeface="+mn-lt"/>
              </a:rPr>
              <a:t>Anpassung der Koordinatensysteme</a:t>
            </a:r>
          </a:p>
          <a:p>
            <a:br>
              <a:rPr lang="de-DE" sz="3200" i="1" cap="none" dirty="0">
                <a:latin typeface="+mn-lt"/>
              </a:rPr>
            </a:br>
            <a:endParaRPr lang="de-DE" sz="2000" i="1" dirty="0">
              <a:latin typeface="Calibri" panose="020F0502020204030204" pitchFamily="34" charset="0"/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41A13D5B-8693-4DA8-9667-0BA553FC0B5A}"/>
              </a:ext>
            </a:extLst>
          </p:cNvPr>
          <p:cNvSpPr txBox="1"/>
          <p:nvPr/>
        </p:nvSpPr>
        <p:spPr>
          <a:xfrm>
            <a:off x="406402" y="2053756"/>
            <a:ext cx="7566024" cy="1287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/>
              <a:t>Festlegung der Roboterkoordinatensysteme nach </a:t>
            </a:r>
            <a:r>
              <a:rPr lang="de-DE" dirty="0" err="1"/>
              <a:t>Denavit</a:t>
            </a:r>
            <a:r>
              <a:rPr lang="de-DE" dirty="0"/>
              <a:t>-Hartenberg-Konvention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/>
              <a:t>Definition des TCP an Spitze eines Greifers </a:t>
            </a:r>
          </a:p>
        </p:txBody>
      </p:sp>
      <p:pic>
        <p:nvPicPr>
          <p:cNvPr id="6" name="Grafik 5" descr="Ein Bild, das Karte enthält.&#10;&#10;Automatisch generierte Beschreibung">
            <a:extLst>
              <a:ext uri="{FF2B5EF4-FFF2-40B4-BE49-F238E27FC236}">
                <a16:creationId xmlns:a16="http://schemas.microsoft.com/office/drawing/2014/main" id="{BF69DF4B-2132-4AAB-97F1-94558EDA06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5280" y="1262156"/>
            <a:ext cx="3602840" cy="5192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067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1AF8D9E1-309D-42F2-8875-40BB94B7E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2110FCF2-8A32-403F-815C-CBE63B19E5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z="1000" dirty="0"/>
              <a:t>WS 21/22  |  Gruppe 4  |  Schäfer, Lisa-Franziska / Kondratev, Semyon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3E12268-7B84-4253-8E5C-6082B043A9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9</a:t>
            </a:fld>
            <a:endParaRPr lang="de-DE"/>
          </a:p>
        </p:txBody>
      </p:sp>
      <p:sp>
        <p:nvSpPr>
          <p:cNvPr id="9" name="Titel 4">
            <a:extLst>
              <a:ext uri="{FF2B5EF4-FFF2-40B4-BE49-F238E27FC236}">
                <a16:creationId xmlns:a16="http://schemas.microsoft.com/office/drawing/2014/main" id="{07251F92-7FE2-4415-B1B6-A206565728C8}"/>
              </a:ext>
            </a:extLst>
          </p:cNvPr>
          <p:cNvSpPr txBox="1">
            <a:spLocks/>
          </p:cNvSpPr>
          <p:nvPr/>
        </p:nvSpPr>
        <p:spPr>
          <a:xfrm>
            <a:off x="406401" y="930275"/>
            <a:ext cx="11377084" cy="8636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7" rtl="0" eaLnBrk="1" latinLnBrk="0" hangingPunct="1">
              <a:lnSpc>
                <a:spcPct val="94000"/>
              </a:lnSpc>
              <a:spcBef>
                <a:spcPts val="0"/>
              </a:spcBef>
              <a:buFont typeface="Arial" panose="020B0604020202020204" pitchFamily="34" charset="0"/>
              <a:buNone/>
              <a:defRPr sz="3000" b="1" kern="1200" cap="all" spc="12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3200" i="1" cap="none" dirty="0">
                <a:latin typeface="+mn-lt"/>
              </a:rPr>
              <a:t>Abschätzung von Massen und </a:t>
            </a:r>
            <a:r>
              <a:rPr lang="de-DE" sz="3200" i="1" cap="none" dirty="0" err="1">
                <a:latin typeface="+mn-lt"/>
              </a:rPr>
              <a:t>Trägheiten</a:t>
            </a:r>
            <a:endParaRPr lang="de-DE" sz="3200" i="1" cap="none" dirty="0">
              <a:latin typeface="+mn-lt"/>
            </a:endParaRPr>
          </a:p>
          <a:p>
            <a:r>
              <a:rPr lang="de-DE" sz="2000" i="1" cap="none" dirty="0">
                <a:latin typeface="+mn-lt"/>
              </a:rPr>
              <a:t>Modellansicht und Darstellung der Schwerpunkte</a:t>
            </a:r>
          </a:p>
          <a:p>
            <a:br>
              <a:rPr lang="de-DE" sz="3200" i="1" cap="none" dirty="0">
                <a:latin typeface="+mn-lt"/>
              </a:rPr>
            </a:br>
            <a:endParaRPr lang="de-DE" sz="2000" i="1" dirty="0">
              <a:latin typeface="Calibri" panose="020F0502020204030204" pitchFamily="34" charset="0"/>
            </a:endParaRP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923F17CE-CF23-403A-B073-C3016CF55A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4891" y="1969998"/>
            <a:ext cx="4879355" cy="4304204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4" name="Рукописный ввод 13">
                <a:extLst>
                  <a:ext uri="{FF2B5EF4-FFF2-40B4-BE49-F238E27FC236}">
                    <a16:creationId xmlns:a16="http://schemas.microsoft.com/office/drawing/2014/main" id="{B4B6C450-9AA3-4623-8A64-1CF7D7A83C5E}"/>
                  </a:ext>
                </a:extLst>
              </p14:cNvPr>
              <p14:cNvContentPartPr/>
              <p14:nvPr/>
            </p14:nvContentPartPr>
            <p14:xfrm>
              <a:off x="8593977" y="4645841"/>
              <a:ext cx="47733" cy="45719"/>
            </p14:xfrm>
          </p:contentPart>
        </mc:Choice>
        <mc:Fallback>
          <p:pic>
            <p:nvPicPr>
              <p:cNvPr id="14" name="Рукописный ввод 13">
                <a:extLst>
                  <a:ext uri="{FF2B5EF4-FFF2-40B4-BE49-F238E27FC236}">
                    <a16:creationId xmlns:a16="http://schemas.microsoft.com/office/drawing/2014/main" id="{B4B6C450-9AA3-4623-8A64-1CF7D7A83C5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585005" y="4636770"/>
                <a:ext cx="65319" cy="6349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5" name="Рукописный ввод 14">
                <a:extLst>
                  <a:ext uri="{FF2B5EF4-FFF2-40B4-BE49-F238E27FC236}">
                    <a16:creationId xmlns:a16="http://schemas.microsoft.com/office/drawing/2014/main" id="{62D67433-8860-418A-86AD-9119EBF37AEC}"/>
                  </a:ext>
                </a:extLst>
              </p14:cNvPr>
              <p14:cNvContentPartPr/>
              <p14:nvPr/>
            </p14:nvContentPartPr>
            <p14:xfrm>
              <a:off x="8930217" y="3511841"/>
              <a:ext cx="45719" cy="45719"/>
            </p14:xfrm>
          </p:contentPart>
        </mc:Choice>
        <mc:Fallback>
          <p:pic>
            <p:nvPicPr>
              <p:cNvPr id="15" name="Рукописный ввод 14">
                <a:extLst>
                  <a:ext uri="{FF2B5EF4-FFF2-40B4-BE49-F238E27FC236}">
                    <a16:creationId xmlns:a16="http://schemas.microsoft.com/office/drawing/2014/main" id="{62D67433-8860-418A-86AD-9119EBF37AE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921217" y="3502841"/>
                <a:ext cx="63359" cy="633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6" name="Рукописный ввод 15">
                <a:extLst>
                  <a:ext uri="{FF2B5EF4-FFF2-40B4-BE49-F238E27FC236}">
                    <a16:creationId xmlns:a16="http://schemas.microsoft.com/office/drawing/2014/main" id="{05C6B7D8-BA0A-47FD-8FBD-75EF2FCC677C}"/>
                  </a:ext>
                </a:extLst>
              </p14:cNvPr>
              <p14:cNvContentPartPr/>
              <p14:nvPr/>
            </p14:nvContentPartPr>
            <p14:xfrm>
              <a:off x="9435297" y="3229241"/>
              <a:ext cx="45719" cy="45719"/>
            </p14:xfrm>
          </p:contentPart>
        </mc:Choice>
        <mc:Fallback>
          <p:pic>
            <p:nvPicPr>
              <p:cNvPr id="16" name="Рукописный ввод 15">
                <a:extLst>
                  <a:ext uri="{FF2B5EF4-FFF2-40B4-BE49-F238E27FC236}">
                    <a16:creationId xmlns:a16="http://schemas.microsoft.com/office/drawing/2014/main" id="{05C6B7D8-BA0A-47FD-8FBD-75EF2FCC677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426519" y="3220533"/>
                <a:ext cx="63641" cy="6349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7" name="Рукописный ввод 16">
                <a:extLst>
                  <a:ext uri="{FF2B5EF4-FFF2-40B4-BE49-F238E27FC236}">
                    <a16:creationId xmlns:a16="http://schemas.microsoft.com/office/drawing/2014/main" id="{519CE2A9-5FA2-4D93-A5A1-2D9861548E6A}"/>
                  </a:ext>
                </a:extLst>
              </p14:cNvPr>
              <p14:cNvContentPartPr/>
              <p14:nvPr/>
            </p14:nvContentPartPr>
            <p14:xfrm>
              <a:off x="10517457" y="3893801"/>
              <a:ext cx="45719" cy="45719"/>
            </p14:xfrm>
          </p:contentPart>
        </mc:Choice>
        <mc:Fallback>
          <p:pic>
            <p:nvPicPr>
              <p:cNvPr id="17" name="Рукописный ввод 16">
                <a:extLst>
                  <a:ext uri="{FF2B5EF4-FFF2-40B4-BE49-F238E27FC236}">
                    <a16:creationId xmlns:a16="http://schemas.microsoft.com/office/drawing/2014/main" id="{519CE2A9-5FA2-4D93-A5A1-2D9861548E6A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0508386" y="3885023"/>
                <a:ext cx="63499" cy="6364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8" name="Рукописный ввод 17">
                <a:extLst>
                  <a:ext uri="{FF2B5EF4-FFF2-40B4-BE49-F238E27FC236}">
                    <a16:creationId xmlns:a16="http://schemas.microsoft.com/office/drawing/2014/main" id="{BCFA8E1A-44D3-4424-BDFB-AB28E4226EBB}"/>
                  </a:ext>
                </a:extLst>
              </p14:cNvPr>
              <p14:cNvContentPartPr/>
              <p14:nvPr/>
            </p14:nvContentPartPr>
            <p14:xfrm>
              <a:off x="10846857" y="3855281"/>
              <a:ext cx="45719" cy="45719"/>
            </p14:xfrm>
          </p:contentPart>
        </mc:Choice>
        <mc:Fallback>
          <p:pic>
            <p:nvPicPr>
              <p:cNvPr id="18" name="Рукописный ввод 17">
                <a:extLst>
                  <a:ext uri="{FF2B5EF4-FFF2-40B4-BE49-F238E27FC236}">
                    <a16:creationId xmlns:a16="http://schemas.microsoft.com/office/drawing/2014/main" id="{BCFA8E1A-44D3-4424-BDFB-AB28E4226EBB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0837786" y="3846210"/>
                <a:ext cx="63499" cy="6349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19" name="Рукописный ввод 18">
                <a:extLst>
                  <a:ext uri="{FF2B5EF4-FFF2-40B4-BE49-F238E27FC236}">
                    <a16:creationId xmlns:a16="http://schemas.microsoft.com/office/drawing/2014/main" id="{F46C64DA-C040-4E61-98B4-DD0C348F84CB}"/>
                  </a:ext>
                </a:extLst>
              </p14:cNvPr>
              <p14:cNvContentPartPr/>
              <p14:nvPr/>
            </p14:nvContentPartPr>
            <p14:xfrm>
              <a:off x="10986897" y="4049321"/>
              <a:ext cx="45719" cy="45719"/>
            </p14:xfrm>
          </p:contentPart>
        </mc:Choice>
        <mc:Fallback>
          <p:pic>
            <p:nvPicPr>
              <p:cNvPr id="19" name="Рукописный ввод 18">
                <a:extLst>
                  <a:ext uri="{FF2B5EF4-FFF2-40B4-BE49-F238E27FC236}">
                    <a16:creationId xmlns:a16="http://schemas.microsoft.com/office/drawing/2014/main" id="{F46C64DA-C040-4E61-98B4-DD0C348F84CB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0977679" y="4040543"/>
                <a:ext cx="63785" cy="63641"/>
              </a:xfrm>
              <a:prstGeom prst="rect">
                <a:avLst/>
              </a:prstGeom>
            </p:spPr>
          </p:pic>
        </mc:Fallback>
      </mc:AlternateContent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F34B3E5E-6BFC-47BF-B75F-AA530F1AAE4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67754" y="1934800"/>
            <a:ext cx="6771464" cy="1248722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9B58AF96-47D0-44CA-8C68-117A3E1F1C8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432586" y="3343847"/>
            <a:ext cx="3306108" cy="2695426"/>
          </a:xfrm>
          <a:prstGeom prst="rect">
            <a:avLst/>
          </a:prstGeom>
        </p:spPr>
      </p:pic>
      <p:sp>
        <p:nvSpPr>
          <p:cNvPr id="28" name="Овал 27">
            <a:extLst>
              <a:ext uri="{FF2B5EF4-FFF2-40B4-BE49-F238E27FC236}">
                <a16:creationId xmlns:a16="http://schemas.microsoft.com/office/drawing/2014/main" id="{D594877F-3066-49C9-A686-2FA5DD665284}"/>
              </a:ext>
            </a:extLst>
          </p:cNvPr>
          <p:cNvSpPr/>
          <p:nvPr/>
        </p:nvSpPr>
        <p:spPr>
          <a:xfrm>
            <a:off x="2194560" y="1969998"/>
            <a:ext cx="510540" cy="361722"/>
          </a:xfrm>
          <a:prstGeom prst="ellipse">
            <a:avLst/>
          </a:prstGeom>
          <a:noFill/>
          <a:ln>
            <a:solidFill>
              <a:srgbClr val="009F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30" name="Прямая со стрелкой 29">
            <a:extLst>
              <a:ext uri="{FF2B5EF4-FFF2-40B4-BE49-F238E27FC236}">
                <a16:creationId xmlns:a16="http://schemas.microsoft.com/office/drawing/2014/main" id="{6EAA2C70-FD62-4161-A526-BD2FDA0C7896}"/>
              </a:ext>
            </a:extLst>
          </p:cNvPr>
          <p:cNvCxnSpPr>
            <a:cxnSpLocks/>
            <a:stCxn id="28" idx="5"/>
          </p:cNvCxnSpPr>
          <p:nvPr/>
        </p:nvCxnSpPr>
        <p:spPr>
          <a:xfrm>
            <a:off x="2630333" y="2278747"/>
            <a:ext cx="1121838" cy="12330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3B683536-A796-4923-AAFA-5D948ECFF5A7}"/>
              </a:ext>
            </a:extLst>
          </p:cNvPr>
          <p:cNvSpPr txBox="1"/>
          <p:nvPr/>
        </p:nvSpPr>
        <p:spPr>
          <a:xfrm>
            <a:off x="305156" y="3759679"/>
            <a:ext cx="312743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400" dirty="0"/>
              <a:t>Transform Sensor – für Rotationsmatrix und den p-Vektor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400" dirty="0"/>
              <a:t>Inertia Sensor – für eine Masse, </a:t>
            </a:r>
            <a:br>
              <a:rPr lang="de-DE" sz="1400" dirty="0"/>
            </a:br>
            <a:r>
              <a:rPr lang="de-DE" sz="1400" dirty="0"/>
              <a:t>s-Vektor vom K1 nach Schwerpunkt des AT1, und zentrierte Trägheitsmatrix</a:t>
            </a:r>
          </a:p>
        </p:txBody>
      </p:sp>
    </p:spTree>
    <p:extLst>
      <p:ext uri="{BB962C8B-B14F-4D97-AF65-F5344CB8AC3E}">
        <p14:creationId xmlns:p14="http://schemas.microsoft.com/office/powerpoint/2010/main" val="609053291"/>
      </p:ext>
    </p:extLst>
  </p:cSld>
  <p:clrMapOvr>
    <a:masterClrMapping/>
  </p:clrMapOvr>
</p:sld>
</file>

<file path=ppt/theme/theme1.xml><?xml version="1.0" encoding="utf-8"?>
<a:theme xmlns:a="http://schemas.openxmlformats.org/drawingml/2006/main" name="PowerPoint Master 4x3 Hochschule Heilbronn">
  <a:themeElements>
    <a:clrScheme name="Hochschule Heilbronn PPT">
      <a:dk1>
        <a:sysClr val="windowText" lastClr="000000"/>
      </a:dk1>
      <a:lt1>
        <a:sysClr val="window" lastClr="FFFFFF"/>
      </a:lt1>
      <a:dk2>
        <a:srgbClr val="BCBCBC"/>
      </a:dk2>
      <a:lt2>
        <a:srgbClr val="747474"/>
      </a:lt2>
      <a:accent1>
        <a:srgbClr val="002896"/>
      </a:accent1>
      <a:accent2>
        <a:srgbClr val="667EC0"/>
      </a:accent2>
      <a:accent3>
        <a:srgbClr val="99A8D6"/>
      </a:accent3>
      <a:accent4>
        <a:srgbClr val="00727F"/>
      </a:accent4>
      <a:accent5>
        <a:srgbClr val="009BA6"/>
      </a:accent5>
      <a:accent6>
        <a:srgbClr val="7FCBD3"/>
      </a:accent6>
      <a:hlink>
        <a:srgbClr val="000000"/>
      </a:hlink>
      <a:folHlink>
        <a:srgbClr val="000000"/>
      </a:folHlink>
    </a:clrScheme>
    <a:fontScheme name="Hochschule Heilbron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>
              <a:lumMod val="50000"/>
              <a:lumOff val="50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custClrLst>
    <a:custClr name="0 | 40 | 150">
      <a:srgbClr val="002896"/>
    </a:custClr>
    <a:custClr name="0 | 159 | 213">
      <a:srgbClr val="009FD5"/>
    </a:custClr>
    <a:custClr name="0 | 114 |127">
      <a:srgbClr val="00727F"/>
    </a:custClr>
    <a:custClr name="255 | 158 | 0">
      <a:srgbClr val="FF9E00"/>
    </a:custClr>
    <a:custClr name="100 | 179 | 44">
      <a:srgbClr val="64B32C"/>
    </a:custClr>
    <a:custClr name="171 | 0 | 66">
      <a:srgbClr val="AB0042"/>
    </a:custClr>
    <a:custClr name="0 | 0 | 0">
      <a:srgbClr val="000000"/>
    </a:custClr>
    <a:custClr>
      <a:srgbClr val="FFFFFF"/>
    </a:custClr>
    <a:custClr name="255 | 255 | 255">
      <a:srgbClr val="FFFFFF"/>
    </a:custClr>
    <a:custClr name="255 | 255 | 255">
      <a:srgbClr val="FFFFFF"/>
    </a:custClr>
    <a:custClr name="102 | 126 | 192">
      <a:srgbClr val="667EC0"/>
    </a:custClr>
    <a:custClr name="96 | 198 | 239">
      <a:srgbClr val="60C6EF"/>
    </a:custClr>
    <a:custClr name="0 | 155 | 166">
      <a:srgbClr val="009BA6"/>
    </a:custClr>
    <a:custClr name="255 | 203 | 14">
      <a:srgbClr val="FFCB0E"/>
    </a:custClr>
    <a:custClr name="180 | 204 | 0">
      <a:srgbClr val="B4CC00"/>
    </a:custClr>
    <a:custClr name="220 | 55 | 105">
      <a:srgbClr val="DC3769"/>
    </a:custClr>
    <a:custClr name="116 | 116 | 116">
      <a:srgbClr val="747474"/>
    </a:custClr>
    <a:custClr name="255 | 255 | 255">
      <a:srgbClr val="FFFFFF"/>
    </a:custClr>
    <a:custClr name="255 | 255 | 255">
      <a:srgbClr val="FFFFFF"/>
    </a:custClr>
    <a:custClr name="255 | 255 | 255">
      <a:srgbClr val="FFFFFF"/>
    </a:custClr>
    <a:custClr name="153 | 168 | 214">
      <a:srgbClr val="99A8D6"/>
    </a:custClr>
    <a:custClr name="176 | 223 | 247">
      <a:srgbClr val="B0DFF7"/>
    </a:custClr>
    <a:custClr name="127 | 203 | 211">
      <a:srgbClr val="7FCBD3"/>
    </a:custClr>
    <a:custClr name="255 | 241 | 77">
      <a:srgbClr val="FFF14D"/>
    </a:custClr>
    <a:custClr name="234 | 228 | 72">
      <a:srgbClr val="EAE448"/>
    </a:custClr>
    <a:custClr name="235 | 142 | 178">
      <a:srgbClr val="EB8EB2"/>
    </a:custClr>
    <a:custClr name="188 | 188 | 188">
      <a:srgbClr val="BCBCBC"/>
    </a:custClr>
    <a:custClr name="255 | 255 | 255">
      <a:srgbClr val="FFFFFF"/>
    </a:custClr>
    <a:custClr name="255 | 255 | 255">
      <a:srgbClr val="FFFFFF"/>
    </a:custClr>
    <a:custClr name="255 | 255 | 255">
      <a:srgbClr val="FFFFFF"/>
    </a:custClr>
  </a:custClrLst>
  <a:extLst>
    <a:ext uri="{05A4C25C-085E-4340-85A3-A5531E510DB2}">
      <thm15:themeFamily xmlns:thm15="http://schemas.microsoft.com/office/thememl/2012/main" name="PPT_HHN_16x9_DE_02.potx" id="{2AC1B5FE-E2EF-464A-AE9A-6144DCC24832}" vid="{E68E6C6E-6C71-4C90-B8D2-D9285002C94A}"/>
    </a:ext>
  </a:extLst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Larissa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ECC204F3F191344D8AE62058E1B4FEDC" ma:contentTypeVersion="14" ma:contentTypeDescription="Ein neues Dokument erstellen." ma:contentTypeScope="" ma:versionID="77e76650874f562eb870e2a34af7c25b">
  <xsd:schema xmlns:xsd="http://www.w3.org/2001/XMLSchema" xmlns:xs="http://www.w3.org/2001/XMLSchema" xmlns:p="http://schemas.microsoft.com/office/2006/metadata/properties" xmlns:ns3="2a8fc212-75f7-42f0-948d-a27866643ca5" xmlns:ns4="17df97ab-8958-4a49-bc3b-ef313816d7e9" targetNamespace="http://schemas.microsoft.com/office/2006/metadata/properties" ma:root="true" ma:fieldsID="a2a24d93f4b55a42d94b19108c8cc9c4" ns3:_="" ns4:_="">
    <xsd:import namespace="2a8fc212-75f7-42f0-948d-a27866643ca5"/>
    <xsd:import namespace="17df97ab-8958-4a49-bc3b-ef313816d7e9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OCR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Location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a8fc212-75f7-42f0-948d-a27866643c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OCR" ma:index="12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6" nillable="true" ma:displayName="Location" ma:internalName="MediaServiceLocation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1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7df97ab-8958-4a49-bc3b-ef313816d7e9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Freigegeben für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Freigegeben für -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5" nillable="true" ma:displayName="Freigabehinweis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099064E-F253-4028-80BA-7344826E1C4B}">
  <ds:schemaRefs>
    <ds:schemaRef ds:uri="http://www.w3.org/XML/1998/namespace"/>
    <ds:schemaRef ds:uri="http://schemas.microsoft.com/office/infopath/2007/PartnerControls"/>
    <ds:schemaRef ds:uri="http://schemas.microsoft.com/office/2006/documentManagement/types"/>
    <ds:schemaRef ds:uri="http://schemas.openxmlformats.org/package/2006/metadata/core-properties"/>
    <ds:schemaRef ds:uri="2a8fc212-75f7-42f0-948d-a27866643ca5"/>
    <ds:schemaRef ds:uri="http://purl.org/dc/elements/1.1/"/>
    <ds:schemaRef ds:uri="17df97ab-8958-4a49-bc3b-ef313816d7e9"/>
    <ds:schemaRef ds:uri="http://schemas.microsoft.com/office/2006/metadata/properties"/>
    <ds:schemaRef ds:uri="http://purl.org/dc/dcmitype/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F546A699-6378-41DC-AD24-D678FC1D08C2}">
  <ds:schemaRefs>
    <ds:schemaRef ds:uri="17df97ab-8958-4a49-bc3b-ef313816d7e9"/>
    <ds:schemaRef ds:uri="2a8fc212-75f7-42f0-948d-a27866643c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723C327C-1EFB-4D07-9907-5A7EA8944C2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PPT_HHN_16x9_DE_02</Template>
  <TotalTime>156</TotalTime>
  <Words>922</Words>
  <Application>Microsoft Office PowerPoint</Application>
  <PresentationFormat>Широкоэкранный</PresentationFormat>
  <Paragraphs>156</Paragraphs>
  <Slides>18</Slides>
  <Notes>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18</vt:i4>
      </vt:variant>
    </vt:vector>
  </HeadingPairs>
  <TitlesOfParts>
    <vt:vector size="22" baseType="lpstr">
      <vt:lpstr>Arial</vt:lpstr>
      <vt:lpstr>Calibri</vt:lpstr>
      <vt:lpstr>Wingdings</vt:lpstr>
      <vt:lpstr>PowerPoint Master 4x3 Hochschule Heilbronn</vt:lpstr>
      <vt:lpstr>Ausgewählte Kapitel Robotik    ZwischenPräsentation der  Praktischen Arbeit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Ausgabe von Drehmomentverläufen der antriebe (inverse dynamik)</vt:lpstr>
      <vt:lpstr>Vergleichrechnung mit newton-euler-verfahren. Ergebnisse </vt:lpstr>
      <vt:lpstr>Vergleichrechnung mit newton-euler-verfahreN. Berechnung der kinematik</vt:lpstr>
      <vt:lpstr>Vergleichrechnung mit newton-euler-verfahreN. Berechnung Gelenkkräfte und –momente.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Die Darstellung menschlicher Akteure in einer Game-Engine</dc:title>
  <dc:creator>Adrian Auer</dc:creator>
  <cp:lastModifiedBy>exdestruction</cp:lastModifiedBy>
  <cp:revision>47</cp:revision>
  <dcterms:created xsi:type="dcterms:W3CDTF">2021-03-31T06:24:36Z</dcterms:created>
  <dcterms:modified xsi:type="dcterms:W3CDTF">2022-02-21T12:35:11Z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0x010100ECC204F3F191344D8AE62058E1B4FEDC</vt:lpwstr>
  </property>
</Properties>
</file>